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2" r:id="rId1"/>
  </p:sldMasterIdLst>
  <p:notesMasterIdLst>
    <p:notesMasterId r:id="rId25"/>
  </p:notesMasterIdLst>
  <p:handoutMasterIdLst>
    <p:handoutMasterId r:id="rId26"/>
  </p:handoutMasterIdLst>
  <p:sldIdLst>
    <p:sldId id="441" r:id="rId2"/>
    <p:sldId id="442" r:id="rId3"/>
    <p:sldId id="443" r:id="rId4"/>
    <p:sldId id="444" r:id="rId5"/>
    <p:sldId id="445" r:id="rId6"/>
    <p:sldId id="446" r:id="rId7"/>
    <p:sldId id="468" r:id="rId8"/>
    <p:sldId id="458" r:id="rId9"/>
    <p:sldId id="449" r:id="rId10"/>
    <p:sldId id="450" r:id="rId11"/>
    <p:sldId id="452" r:id="rId12"/>
    <p:sldId id="453" r:id="rId13"/>
    <p:sldId id="451" r:id="rId14"/>
    <p:sldId id="454" r:id="rId15"/>
    <p:sldId id="469" r:id="rId16"/>
    <p:sldId id="455" r:id="rId17"/>
    <p:sldId id="457" r:id="rId18"/>
    <p:sldId id="459" r:id="rId19"/>
    <p:sldId id="460" r:id="rId20"/>
    <p:sldId id="466" r:id="rId21"/>
    <p:sldId id="461" r:id="rId22"/>
    <p:sldId id="470" r:id="rId23"/>
    <p:sldId id="471" r:id="rId24"/>
  </p:sldIdLst>
  <p:sldSz cx="11704638" cy="658336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551">
          <p15:clr>
            <a:srgbClr val="A4A3A4"/>
          </p15:clr>
        </p15:guide>
        <p15:guide id="2" orient="horz" pos="4044">
          <p15:clr>
            <a:srgbClr val="A4A3A4"/>
          </p15:clr>
        </p15:guide>
        <p15:guide id="3" orient="horz" pos="3842">
          <p15:clr>
            <a:srgbClr val="A4A3A4"/>
          </p15:clr>
        </p15:guide>
        <p15:guide id="4" pos="3686">
          <p15:clr>
            <a:srgbClr val="A4A3A4"/>
          </p15:clr>
        </p15:guide>
        <p15:guide id="5" pos="7133">
          <p15:clr>
            <a:srgbClr val="A4A3A4"/>
          </p15:clr>
        </p15:guide>
        <p15:guide id="6" pos="4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8C49"/>
    <a:srgbClr val="D50E34"/>
    <a:srgbClr val="D90028"/>
    <a:srgbClr val="004C90"/>
    <a:srgbClr val="78BEDC"/>
    <a:srgbClr val="78C8E6"/>
    <a:srgbClr val="84B4D4"/>
    <a:srgbClr val="AFF1ED"/>
    <a:srgbClr val="6A8DC4"/>
    <a:srgbClr val="5EA8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57" autoAdjust="0"/>
    <p:restoredTop sz="92419" autoAdjust="0"/>
  </p:normalViewPr>
  <p:slideViewPr>
    <p:cSldViewPr>
      <p:cViewPr varScale="1">
        <p:scale>
          <a:sx n="85" d="100"/>
          <a:sy n="85" d="100"/>
        </p:scale>
        <p:origin x="96" y="468"/>
      </p:cViewPr>
      <p:guideLst>
        <p:guide orient="horz" pos="551"/>
        <p:guide orient="horz" pos="4044"/>
        <p:guide orient="horz" pos="3842"/>
        <p:guide pos="3686"/>
        <p:guide pos="7133"/>
        <p:guide pos="4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08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33B424-C8DD-4E4D-8556-9E56E7F3045A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B9AF8A-67CB-4F2F-90A9-C54952F2D5A4}">
      <dgm:prSet custT="1"/>
      <dgm:spPr/>
      <dgm:t>
        <a:bodyPr/>
        <a:lstStyle/>
        <a:p>
          <a:pPr rtl="0"/>
          <a:r>
            <a:rPr lang="en-US" sz="2800" b="1" dirty="0"/>
            <a:t>Encryption</a:t>
          </a:r>
        </a:p>
      </dgm:t>
    </dgm:pt>
    <dgm:pt modelId="{006D75E5-04E7-4899-B648-95385B8B6F97}" type="parTrans" cxnId="{43E8ED94-020D-43AA-A316-A7042062499D}">
      <dgm:prSet/>
      <dgm:spPr/>
      <dgm:t>
        <a:bodyPr/>
        <a:lstStyle/>
        <a:p>
          <a:endParaRPr lang="en-US"/>
        </a:p>
      </dgm:t>
    </dgm:pt>
    <dgm:pt modelId="{07D657A0-51D5-4C8B-901F-9C4B94D21BD8}" type="sibTrans" cxnId="{43E8ED94-020D-43AA-A316-A7042062499D}">
      <dgm:prSet/>
      <dgm:spPr/>
      <dgm:t>
        <a:bodyPr/>
        <a:lstStyle/>
        <a:p>
          <a:endParaRPr lang="en-US"/>
        </a:p>
      </dgm:t>
    </dgm:pt>
    <dgm:pt modelId="{A643F60F-F58F-49DE-94DF-AF1EDD743B30}">
      <dgm:prSet custT="1"/>
      <dgm:spPr/>
      <dgm:t>
        <a:bodyPr/>
        <a:lstStyle/>
        <a:p>
          <a:pPr rtl="0"/>
          <a:r>
            <a:rPr lang="en-US" sz="2800" b="1" dirty="0"/>
            <a:t>Training</a:t>
          </a:r>
          <a:endParaRPr lang="en-US" sz="2600" b="1" dirty="0"/>
        </a:p>
      </dgm:t>
    </dgm:pt>
    <dgm:pt modelId="{9BC81872-8855-4355-9A6E-C8077CC6B4A9}" type="parTrans" cxnId="{5D61C5FF-0EE7-49F7-BCBD-9AD1287D6893}">
      <dgm:prSet/>
      <dgm:spPr/>
      <dgm:t>
        <a:bodyPr/>
        <a:lstStyle/>
        <a:p>
          <a:endParaRPr lang="en-US"/>
        </a:p>
      </dgm:t>
    </dgm:pt>
    <dgm:pt modelId="{E4312ABB-556C-45F6-8ED3-60E3A406F629}" type="sibTrans" cxnId="{5D61C5FF-0EE7-49F7-BCBD-9AD1287D6893}">
      <dgm:prSet/>
      <dgm:spPr/>
      <dgm:t>
        <a:bodyPr/>
        <a:lstStyle/>
        <a:p>
          <a:endParaRPr lang="en-US"/>
        </a:p>
      </dgm:t>
    </dgm:pt>
    <dgm:pt modelId="{4766B914-616F-43A5-B435-5DE4F91362C3}">
      <dgm:prSet custT="1"/>
      <dgm:spPr/>
      <dgm:t>
        <a:bodyPr/>
        <a:lstStyle/>
        <a:p>
          <a:pPr algn="ctr" rtl="0"/>
          <a:r>
            <a:rPr lang="en-US" sz="2800" b="1" dirty="0"/>
            <a:t>Endpoint Security</a:t>
          </a:r>
        </a:p>
      </dgm:t>
    </dgm:pt>
    <dgm:pt modelId="{623F9E6D-A99E-4A5A-8908-C0C8C2A5931E}" type="parTrans" cxnId="{D33416AE-2C69-484B-AE2E-2560F3A2FAEC}">
      <dgm:prSet/>
      <dgm:spPr/>
      <dgm:t>
        <a:bodyPr/>
        <a:lstStyle/>
        <a:p>
          <a:endParaRPr lang="en-US"/>
        </a:p>
      </dgm:t>
    </dgm:pt>
    <dgm:pt modelId="{F99C4B71-3228-49DB-A851-73977FE0939D}" type="sibTrans" cxnId="{D33416AE-2C69-484B-AE2E-2560F3A2FAEC}">
      <dgm:prSet/>
      <dgm:spPr/>
      <dgm:t>
        <a:bodyPr/>
        <a:lstStyle/>
        <a:p>
          <a:endParaRPr lang="en-US"/>
        </a:p>
      </dgm:t>
    </dgm:pt>
    <dgm:pt modelId="{DA46463A-E323-49DF-B768-AE366EFE2AD7}">
      <dgm:prSet custT="1"/>
      <dgm:spPr/>
      <dgm:t>
        <a:bodyPr/>
        <a:lstStyle/>
        <a:p>
          <a:pPr rtl="0"/>
          <a:r>
            <a:rPr lang="en-US" sz="2800" b="1" dirty="0"/>
            <a:t>Manual controls</a:t>
          </a:r>
        </a:p>
      </dgm:t>
    </dgm:pt>
    <dgm:pt modelId="{CC440135-6A73-4210-B4FC-3CEBA0968B21}" type="parTrans" cxnId="{65D2B76C-F78C-4CE2-90D9-C674C7B2D4C4}">
      <dgm:prSet/>
      <dgm:spPr/>
      <dgm:t>
        <a:bodyPr/>
        <a:lstStyle/>
        <a:p>
          <a:endParaRPr lang="en-US"/>
        </a:p>
      </dgm:t>
    </dgm:pt>
    <dgm:pt modelId="{F62EC338-53ED-4B8B-935A-523792705E4F}" type="sibTrans" cxnId="{65D2B76C-F78C-4CE2-90D9-C674C7B2D4C4}">
      <dgm:prSet/>
      <dgm:spPr/>
      <dgm:t>
        <a:bodyPr/>
        <a:lstStyle/>
        <a:p>
          <a:endParaRPr lang="en-US"/>
        </a:p>
      </dgm:t>
    </dgm:pt>
    <dgm:pt modelId="{0F9D9F49-6A53-4DD2-9E6F-077AE41FAD94}">
      <dgm:prSet custT="1"/>
      <dgm:spPr/>
      <dgm:t>
        <a:bodyPr/>
        <a:lstStyle/>
        <a:p>
          <a:pPr algn="ctr" rtl="0"/>
          <a:r>
            <a:rPr lang="en-US" sz="2800" b="1" dirty="0"/>
            <a:t>Asset management </a:t>
          </a:r>
        </a:p>
      </dgm:t>
    </dgm:pt>
    <dgm:pt modelId="{979DEA59-7EAD-4287-88C9-FBE9A044749C}" type="parTrans" cxnId="{9370D43B-64DD-4F4F-BFAF-4254B458933B}">
      <dgm:prSet/>
      <dgm:spPr/>
      <dgm:t>
        <a:bodyPr/>
        <a:lstStyle/>
        <a:p>
          <a:endParaRPr lang="en-US"/>
        </a:p>
      </dgm:t>
    </dgm:pt>
    <dgm:pt modelId="{C053FA75-C6CA-4A37-99EF-2FA7B5939396}" type="sibTrans" cxnId="{9370D43B-64DD-4F4F-BFAF-4254B458933B}">
      <dgm:prSet/>
      <dgm:spPr/>
      <dgm:t>
        <a:bodyPr/>
        <a:lstStyle/>
        <a:p>
          <a:endParaRPr lang="en-US"/>
        </a:p>
      </dgm:t>
    </dgm:pt>
    <dgm:pt modelId="{1CAC260F-38A8-4FC6-A5D2-CF8D748134D1}">
      <dgm:prSet custT="1"/>
      <dgm:spPr/>
      <dgm:t>
        <a:bodyPr/>
        <a:lstStyle/>
        <a:p>
          <a:pPr rtl="0"/>
          <a:r>
            <a:rPr lang="en-US" sz="2800" b="1" dirty="0"/>
            <a:t>Data loss prevention</a:t>
          </a:r>
        </a:p>
      </dgm:t>
    </dgm:pt>
    <dgm:pt modelId="{A402B719-35B7-428A-8426-CC48091F9DC6}" type="parTrans" cxnId="{7116EEB3-F164-4436-BABF-8BB10E1FA2E7}">
      <dgm:prSet/>
      <dgm:spPr/>
      <dgm:t>
        <a:bodyPr/>
        <a:lstStyle/>
        <a:p>
          <a:endParaRPr lang="en-US"/>
        </a:p>
      </dgm:t>
    </dgm:pt>
    <dgm:pt modelId="{B9422F68-1A66-4249-B57D-04330E9DE1FC}" type="sibTrans" cxnId="{7116EEB3-F164-4436-BABF-8BB10E1FA2E7}">
      <dgm:prSet/>
      <dgm:spPr/>
      <dgm:t>
        <a:bodyPr/>
        <a:lstStyle/>
        <a:p>
          <a:endParaRPr lang="en-US"/>
        </a:p>
      </dgm:t>
    </dgm:pt>
    <dgm:pt modelId="{0F887D6B-8111-4BD7-B2D5-345CB944D68E}" type="pres">
      <dgm:prSet presAssocID="{6133B424-C8DD-4E4D-8556-9E56E7F3045A}" presName="Name0" presStyleCnt="0">
        <dgm:presLayoutVars>
          <dgm:chMax val="7"/>
          <dgm:chPref val="5"/>
        </dgm:presLayoutVars>
      </dgm:prSet>
      <dgm:spPr/>
    </dgm:pt>
    <dgm:pt modelId="{D5F2B074-A874-4573-A715-5A204EFE42BD}" type="pres">
      <dgm:prSet presAssocID="{6133B424-C8DD-4E4D-8556-9E56E7F3045A}" presName="arrowNode" presStyleLbl="node1" presStyleIdx="0" presStyleCnt="1"/>
      <dgm:spPr/>
    </dgm:pt>
    <dgm:pt modelId="{508BFCFE-3014-48C8-8447-AE2E733F4F0F}" type="pres">
      <dgm:prSet presAssocID="{5BB9AF8A-67CB-4F2F-90A9-C54952F2D5A4}" presName="txNode1" presStyleLbl="revTx" presStyleIdx="0" presStyleCnt="6">
        <dgm:presLayoutVars>
          <dgm:bulletEnabled val="1"/>
        </dgm:presLayoutVars>
      </dgm:prSet>
      <dgm:spPr/>
    </dgm:pt>
    <dgm:pt modelId="{824231C3-C707-4746-923D-955D6BA82A3E}" type="pres">
      <dgm:prSet presAssocID="{A643F60F-F58F-49DE-94DF-AF1EDD743B30}" presName="txNode2" presStyleLbl="revTx" presStyleIdx="1" presStyleCnt="6">
        <dgm:presLayoutVars>
          <dgm:bulletEnabled val="1"/>
        </dgm:presLayoutVars>
      </dgm:prSet>
      <dgm:spPr/>
    </dgm:pt>
    <dgm:pt modelId="{E8E08B7C-39DC-4966-BD60-E1DB4FD3B96C}" type="pres">
      <dgm:prSet presAssocID="{E4312ABB-556C-45F6-8ED3-60E3A406F629}" presName="dotNode2" presStyleCnt="0"/>
      <dgm:spPr/>
    </dgm:pt>
    <dgm:pt modelId="{008A0032-71EF-4327-A174-C4F955B12C84}" type="pres">
      <dgm:prSet presAssocID="{E4312ABB-556C-45F6-8ED3-60E3A406F629}" presName="dotRepeatNode" presStyleLbl="fgShp" presStyleIdx="0" presStyleCnt="4"/>
      <dgm:spPr/>
    </dgm:pt>
    <dgm:pt modelId="{E1A52810-547C-432A-8FD8-1B4CF9FF0B59}" type="pres">
      <dgm:prSet presAssocID="{4766B914-616F-43A5-B435-5DE4F91362C3}" presName="txNode3" presStyleLbl="revTx" presStyleIdx="2" presStyleCnt="6" custScaleX="213987" custLinFactNeighborX="-17232">
        <dgm:presLayoutVars>
          <dgm:bulletEnabled val="1"/>
        </dgm:presLayoutVars>
      </dgm:prSet>
      <dgm:spPr/>
    </dgm:pt>
    <dgm:pt modelId="{DE93167C-185E-43F5-B2BD-B21F51E1EDEC}" type="pres">
      <dgm:prSet presAssocID="{F99C4B71-3228-49DB-A851-73977FE0939D}" presName="dotNode3" presStyleCnt="0"/>
      <dgm:spPr/>
    </dgm:pt>
    <dgm:pt modelId="{DBF734FF-4EF6-4260-98AD-DE3349462145}" type="pres">
      <dgm:prSet presAssocID="{F99C4B71-3228-49DB-A851-73977FE0939D}" presName="dotRepeatNode" presStyleLbl="fgShp" presStyleIdx="1" presStyleCnt="4"/>
      <dgm:spPr/>
    </dgm:pt>
    <dgm:pt modelId="{DB9478FB-F6B4-4EB6-ACA7-8CE8A89D0641}" type="pres">
      <dgm:prSet presAssocID="{DA46463A-E323-49DF-B768-AE366EFE2AD7}" presName="txNode4" presStyleLbl="revTx" presStyleIdx="3" presStyleCnt="6" custScaleX="222014" custLinFactNeighborX="52769" custLinFactNeighborY="-16234">
        <dgm:presLayoutVars>
          <dgm:bulletEnabled val="1"/>
        </dgm:presLayoutVars>
      </dgm:prSet>
      <dgm:spPr/>
    </dgm:pt>
    <dgm:pt modelId="{820D45B4-F019-42D2-9D79-505C349B4C02}" type="pres">
      <dgm:prSet presAssocID="{F62EC338-53ED-4B8B-935A-523792705E4F}" presName="dotNode4" presStyleCnt="0"/>
      <dgm:spPr/>
    </dgm:pt>
    <dgm:pt modelId="{2DB4401D-6522-4C20-B3D8-9C26C9FE1FC9}" type="pres">
      <dgm:prSet presAssocID="{F62EC338-53ED-4B8B-935A-523792705E4F}" presName="dotRepeatNode" presStyleLbl="fgShp" presStyleIdx="2" presStyleCnt="4"/>
      <dgm:spPr/>
    </dgm:pt>
    <dgm:pt modelId="{C0147029-8418-4A12-898B-1FAEA4FF22CF}" type="pres">
      <dgm:prSet presAssocID="{0F9D9F49-6A53-4DD2-9E6F-077AE41FAD94}" presName="txNode5" presStyleLbl="revTx" presStyleIdx="4" presStyleCnt="6" custScaleX="120647" custLinFactNeighborX="-20163">
        <dgm:presLayoutVars>
          <dgm:bulletEnabled val="1"/>
        </dgm:presLayoutVars>
      </dgm:prSet>
      <dgm:spPr/>
    </dgm:pt>
    <dgm:pt modelId="{F089F59E-2271-4EFC-B00F-454A93E068F4}" type="pres">
      <dgm:prSet presAssocID="{C053FA75-C6CA-4A37-99EF-2FA7B5939396}" presName="dotNode5" presStyleCnt="0"/>
      <dgm:spPr/>
    </dgm:pt>
    <dgm:pt modelId="{1A454193-34CA-4AF1-9E73-13B254395346}" type="pres">
      <dgm:prSet presAssocID="{C053FA75-C6CA-4A37-99EF-2FA7B5939396}" presName="dotRepeatNode" presStyleLbl="fgShp" presStyleIdx="3" presStyleCnt="4"/>
      <dgm:spPr/>
    </dgm:pt>
    <dgm:pt modelId="{F0B47ED5-749B-428C-B99A-1FB7730B8DC6}" type="pres">
      <dgm:prSet presAssocID="{1CAC260F-38A8-4FC6-A5D2-CF8D748134D1}" presName="txNode6" presStyleLbl="revTx" presStyleIdx="5" presStyleCnt="6">
        <dgm:presLayoutVars>
          <dgm:bulletEnabled val="1"/>
        </dgm:presLayoutVars>
      </dgm:prSet>
      <dgm:spPr/>
    </dgm:pt>
  </dgm:ptLst>
  <dgm:cxnLst>
    <dgm:cxn modelId="{DFF0C70C-7AFA-4F17-AC09-94C653C5C01A}" type="presOf" srcId="{F62EC338-53ED-4B8B-935A-523792705E4F}" destId="{2DB4401D-6522-4C20-B3D8-9C26C9FE1FC9}" srcOrd="0" destOrd="0" presId="urn:microsoft.com/office/officeart/2009/3/layout/DescendingProcess"/>
    <dgm:cxn modelId="{13B1ED0C-485F-4CA3-9999-94AC6F6F4C81}" type="presOf" srcId="{DA46463A-E323-49DF-B768-AE366EFE2AD7}" destId="{DB9478FB-F6B4-4EB6-ACA7-8CE8A89D0641}" srcOrd="0" destOrd="0" presId="urn:microsoft.com/office/officeart/2009/3/layout/DescendingProcess"/>
    <dgm:cxn modelId="{D59A7C2A-FBE0-4B69-837D-B795060B7615}" type="presOf" srcId="{C053FA75-C6CA-4A37-99EF-2FA7B5939396}" destId="{1A454193-34CA-4AF1-9E73-13B254395346}" srcOrd="0" destOrd="0" presId="urn:microsoft.com/office/officeart/2009/3/layout/DescendingProcess"/>
    <dgm:cxn modelId="{9370D43B-64DD-4F4F-BFAF-4254B458933B}" srcId="{6133B424-C8DD-4E4D-8556-9E56E7F3045A}" destId="{0F9D9F49-6A53-4DD2-9E6F-077AE41FAD94}" srcOrd="4" destOrd="0" parTransId="{979DEA59-7EAD-4287-88C9-FBE9A044749C}" sibTransId="{C053FA75-C6CA-4A37-99EF-2FA7B5939396}"/>
    <dgm:cxn modelId="{D5CCF83D-8BF7-4247-B2AF-7A4DD30AB999}" type="presOf" srcId="{F99C4B71-3228-49DB-A851-73977FE0939D}" destId="{DBF734FF-4EF6-4260-98AD-DE3349462145}" srcOrd="0" destOrd="0" presId="urn:microsoft.com/office/officeart/2009/3/layout/DescendingProcess"/>
    <dgm:cxn modelId="{65D2B76C-F78C-4CE2-90D9-C674C7B2D4C4}" srcId="{6133B424-C8DD-4E4D-8556-9E56E7F3045A}" destId="{DA46463A-E323-49DF-B768-AE366EFE2AD7}" srcOrd="3" destOrd="0" parTransId="{CC440135-6A73-4210-B4FC-3CEBA0968B21}" sibTransId="{F62EC338-53ED-4B8B-935A-523792705E4F}"/>
    <dgm:cxn modelId="{BD1C6C50-2188-4A8A-8A76-A35C12674A3E}" type="presOf" srcId="{1CAC260F-38A8-4FC6-A5D2-CF8D748134D1}" destId="{F0B47ED5-749B-428C-B99A-1FB7730B8DC6}" srcOrd="0" destOrd="0" presId="urn:microsoft.com/office/officeart/2009/3/layout/DescendingProcess"/>
    <dgm:cxn modelId="{8C638670-46A9-4624-BC08-0CF73F398BC6}" type="presOf" srcId="{0F9D9F49-6A53-4DD2-9E6F-077AE41FAD94}" destId="{C0147029-8418-4A12-898B-1FAEA4FF22CF}" srcOrd="0" destOrd="0" presId="urn:microsoft.com/office/officeart/2009/3/layout/DescendingProcess"/>
    <dgm:cxn modelId="{C914405A-7359-4D62-AB61-CFF562F09D64}" type="presOf" srcId="{5BB9AF8A-67CB-4F2F-90A9-C54952F2D5A4}" destId="{508BFCFE-3014-48C8-8447-AE2E733F4F0F}" srcOrd="0" destOrd="0" presId="urn:microsoft.com/office/officeart/2009/3/layout/DescendingProcess"/>
    <dgm:cxn modelId="{43E8ED94-020D-43AA-A316-A7042062499D}" srcId="{6133B424-C8DD-4E4D-8556-9E56E7F3045A}" destId="{5BB9AF8A-67CB-4F2F-90A9-C54952F2D5A4}" srcOrd="0" destOrd="0" parTransId="{006D75E5-04E7-4899-B648-95385B8B6F97}" sibTransId="{07D657A0-51D5-4C8B-901F-9C4B94D21BD8}"/>
    <dgm:cxn modelId="{D33416AE-2C69-484B-AE2E-2560F3A2FAEC}" srcId="{6133B424-C8DD-4E4D-8556-9E56E7F3045A}" destId="{4766B914-616F-43A5-B435-5DE4F91362C3}" srcOrd="2" destOrd="0" parTransId="{623F9E6D-A99E-4A5A-8908-C0C8C2A5931E}" sibTransId="{F99C4B71-3228-49DB-A851-73977FE0939D}"/>
    <dgm:cxn modelId="{7116EEB3-F164-4436-BABF-8BB10E1FA2E7}" srcId="{6133B424-C8DD-4E4D-8556-9E56E7F3045A}" destId="{1CAC260F-38A8-4FC6-A5D2-CF8D748134D1}" srcOrd="5" destOrd="0" parTransId="{A402B719-35B7-428A-8426-CC48091F9DC6}" sibTransId="{B9422F68-1A66-4249-B57D-04330E9DE1FC}"/>
    <dgm:cxn modelId="{0E8887C6-0A62-4014-9671-251E33F72DE1}" type="presOf" srcId="{6133B424-C8DD-4E4D-8556-9E56E7F3045A}" destId="{0F887D6B-8111-4BD7-B2D5-345CB944D68E}" srcOrd="0" destOrd="0" presId="urn:microsoft.com/office/officeart/2009/3/layout/DescendingProcess"/>
    <dgm:cxn modelId="{550608C7-70A6-493D-B571-70262E450A60}" type="presOf" srcId="{E4312ABB-556C-45F6-8ED3-60E3A406F629}" destId="{008A0032-71EF-4327-A174-C4F955B12C84}" srcOrd="0" destOrd="0" presId="urn:microsoft.com/office/officeart/2009/3/layout/DescendingProcess"/>
    <dgm:cxn modelId="{D0E083DA-965E-4198-806A-B65F1B5A335F}" type="presOf" srcId="{4766B914-616F-43A5-B435-5DE4F91362C3}" destId="{E1A52810-547C-432A-8FD8-1B4CF9FF0B59}" srcOrd="0" destOrd="0" presId="urn:microsoft.com/office/officeart/2009/3/layout/DescendingProcess"/>
    <dgm:cxn modelId="{3A31A4E6-3B03-408F-A91A-9B7F7EA2934A}" type="presOf" srcId="{A643F60F-F58F-49DE-94DF-AF1EDD743B30}" destId="{824231C3-C707-4746-923D-955D6BA82A3E}" srcOrd="0" destOrd="0" presId="urn:microsoft.com/office/officeart/2009/3/layout/DescendingProcess"/>
    <dgm:cxn modelId="{5D61C5FF-0EE7-49F7-BCBD-9AD1287D6893}" srcId="{6133B424-C8DD-4E4D-8556-9E56E7F3045A}" destId="{A643F60F-F58F-49DE-94DF-AF1EDD743B30}" srcOrd="1" destOrd="0" parTransId="{9BC81872-8855-4355-9A6E-C8077CC6B4A9}" sibTransId="{E4312ABB-556C-45F6-8ED3-60E3A406F629}"/>
    <dgm:cxn modelId="{599B109B-E364-46CE-AB95-F41D35B1AC20}" type="presParOf" srcId="{0F887D6B-8111-4BD7-B2D5-345CB944D68E}" destId="{D5F2B074-A874-4573-A715-5A204EFE42BD}" srcOrd="0" destOrd="0" presId="urn:microsoft.com/office/officeart/2009/3/layout/DescendingProcess"/>
    <dgm:cxn modelId="{E3DFEB88-7C21-48B0-B4BA-70AB89C51748}" type="presParOf" srcId="{0F887D6B-8111-4BD7-B2D5-345CB944D68E}" destId="{508BFCFE-3014-48C8-8447-AE2E733F4F0F}" srcOrd="1" destOrd="0" presId="urn:microsoft.com/office/officeart/2009/3/layout/DescendingProcess"/>
    <dgm:cxn modelId="{40F04DA8-B797-4ED8-82E5-AE4B29ADD803}" type="presParOf" srcId="{0F887D6B-8111-4BD7-B2D5-345CB944D68E}" destId="{824231C3-C707-4746-923D-955D6BA82A3E}" srcOrd="2" destOrd="0" presId="urn:microsoft.com/office/officeart/2009/3/layout/DescendingProcess"/>
    <dgm:cxn modelId="{F9E92C13-2E94-45CA-BA4C-AEE1BBE88EAE}" type="presParOf" srcId="{0F887D6B-8111-4BD7-B2D5-345CB944D68E}" destId="{E8E08B7C-39DC-4966-BD60-E1DB4FD3B96C}" srcOrd="3" destOrd="0" presId="urn:microsoft.com/office/officeart/2009/3/layout/DescendingProcess"/>
    <dgm:cxn modelId="{6789358B-A2D8-4C15-93C5-E2B0721FC8B0}" type="presParOf" srcId="{E8E08B7C-39DC-4966-BD60-E1DB4FD3B96C}" destId="{008A0032-71EF-4327-A174-C4F955B12C84}" srcOrd="0" destOrd="0" presId="urn:microsoft.com/office/officeart/2009/3/layout/DescendingProcess"/>
    <dgm:cxn modelId="{54EDED19-D20C-4B1A-9DCD-48D466151F57}" type="presParOf" srcId="{0F887D6B-8111-4BD7-B2D5-345CB944D68E}" destId="{E1A52810-547C-432A-8FD8-1B4CF9FF0B59}" srcOrd="4" destOrd="0" presId="urn:microsoft.com/office/officeart/2009/3/layout/DescendingProcess"/>
    <dgm:cxn modelId="{90C82779-5502-4199-BBAC-15417264D304}" type="presParOf" srcId="{0F887D6B-8111-4BD7-B2D5-345CB944D68E}" destId="{DE93167C-185E-43F5-B2BD-B21F51E1EDEC}" srcOrd="5" destOrd="0" presId="urn:microsoft.com/office/officeart/2009/3/layout/DescendingProcess"/>
    <dgm:cxn modelId="{6D18E1D0-12FA-47FC-9EB5-472C180FF755}" type="presParOf" srcId="{DE93167C-185E-43F5-B2BD-B21F51E1EDEC}" destId="{DBF734FF-4EF6-4260-98AD-DE3349462145}" srcOrd="0" destOrd="0" presId="urn:microsoft.com/office/officeart/2009/3/layout/DescendingProcess"/>
    <dgm:cxn modelId="{102BFEE6-30B5-4BD3-B043-775820DF3629}" type="presParOf" srcId="{0F887D6B-8111-4BD7-B2D5-345CB944D68E}" destId="{DB9478FB-F6B4-4EB6-ACA7-8CE8A89D0641}" srcOrd="6" destOrd="0" presId="urn:microsoft.com/office/officeart/2009/3/layout/DescendingProcess"/>
    <dgm:cxn modelId="{DB0CDA06-DB20-4D22-9F77-E9CBC9BAACEB}" type="presParOf" srcId="{0F887D6B-8111-4BD7-B2D5-345CB944D68E}" destId="{820D45B4-F019-42D2-9D79-505C349B4C02}" srcOrd="7" destOrd="0" presId="urn:microsoft.com/office/officeart/2009/3/layout/DescendingProcess"/>
    <dgm:cxn modelId="{E5F0D520-9A81-4D18-B498-C291FFB4EC77}" type="presParOf" srcId="{820D45B4-F019-42D2-9D79-505C349B4C02}" destId="{2DB4401D-6522-4C20-B3D8-9C26C9FE1FC9}" srcOrd="0" destOrd="0" presId="urn:microsoft.com/office/officeart/2009/3/layout/DescendingProcess"/>
    <dgm:cxn modelId="{D28BFA95-B4A1-4706-9C58-8C10D7AE5737}" type="presParOf" srcId="{0F887D6B-8111-4BD7-B2D5-345CB944D68E}" destId="{C0147029-8418-4A12-898B-1FAEA4FF22CF}" srcOrd="8" destOrd="0" presId="urn:microsoft.com/office/officeart/2009/3/layout/DescendingProcess"/>
    <dgm:cxn modelId="{F979F28A-50EC-4400-9808-9AF112EFB4DF}" type="presParOf" srcId="{0F887D6B-8111-4BD7-B2D5-345CB944D68E}" destId="{F089F59E-2271-4EFC-B00F-454A93E068F4}" srcOrd="9" destOrd="0" presId="urn:microsoft.com/office/officeart/2009/3/layout/DescendingProcess"/>
    <dgm:cxn modelId="{342758AA-4D9A-4E0C-88EB-C6D82FB1A2E0}" type="presParOf" srcId="{F089F59E-2271-4EFC-B00F-454A93E068F4}" destId="{1A454193-34CA-4AF1-9E73-13B254395346}" srcOrd="0" destOrd="0" presId="urn:microsoft.com/office/officeart/2009/3/layout/DescendingProcess"/>
    <dgm:cxn modelId="{DD7D2DD4-F5E0-4F40-BF75-6A6465BC21F2}" type="presParOf" srcId="{0F887D6B-8111-4BD7-B2D5-345CB944D68E}" destId="{F0B47ED5-749B-428C-B99A-1FB7730B8DC6}" srcOrd="10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02D975-ABAE-4BA4-81CE-C08245A86533}" type="doc">
      <dgm:prSet loTypeId="urn:microsoft.com/office/officeart/2005/8/layout/cycle2" loCatId="cycle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69CC7FD0-9B80-4DB0-B4BE-367EAFD824B0}">
      <dgm:prSet phldrT="[Text]"/>
      <dgm:spPr/>
      <dgm:t>
        <a:bodyPr/>
        <a:lstStyle/>
        <a:p>
          <a:r>
            <a:rPr lang="en-US" dirty="0"/>
            <a:t>Data</a:t>
          </a:r>
        </a:p>
        <a:p>
          <a:r>
            <a:rPr lang="en-US" dirty="0"/>
            <a:t>Policy</a:t>
          </a:r>
        </a:p>
      </dgm:t>
    </dgm:pt>
    <dgm:pt modelId="{474F8EED-F348-4709-A17A-0C2BF1708E04}" type="parTrans" cxnId="{2090425C-0C90-41B5-9448-42D39CFFDA44}">
      <dgm:prSet/>
      <dgm:spPr/>
      <dgm:t>
        <a:bodyPr/>
        <a:lstStyle/>
        <a:p>
          <a:endParaRPr lang="en-US"/>
        </a:p>
      </dgm:t>
    </dgm:pt>
    <dgm:pt modelId="{5FD2CA34-173B-4380-9C9F-45B405A9B207}" type="sibTrans" cxnId="{2090425C-0C90-41B5-9448-42D39CFFDA44}">
      <dgm:prSet/>
      <dgm:spPr/>
      <dgm:t>
        <a:bodyPr/>
        <a:lstStyle/>
        <a:p>
          <a:endParaRPr lang="en-US"/>
        </a:p>
      </dgm:t>
    </dgm:pt>
    <dgm:pt modelId="{41FD5317-F0F9-42D7-A4BE-63812F3FDD6F}">
      <dgm:prSet phldrT="[Text]"/>
      <dgm:spPr/>
      <dgm:t>
        <a:bodyPr/>
        <a:lstStyle/>
        <a:p>
          <a:r>
            <a:rPr lang="en-US" dirty="0"/>
            <a:t>Encrypted USB</a:t>
          </a:r>
        </a:p>
      </dgm:t>
    </dgm:pt>
    <dgm:pt modelId="{FC732B37-566D-4DD0-8371-8DCEBD7391FF}" type="parTrans" cxnId="{57B68EE6-88E5-458D-847E-6835DD0ABCD0}">
      <dgm:prSet/>
      <dgm:spPr/>
      <dgm:t>
        <a:bodyPr/>
        <a:lstStyle/>
        <a:p>
          <a:endParaRPr lang="en-US"/>
        </a:p>
      </dgm:t>
    </dgm:pt>
    <dgm:pt modelId="{F5D8196B-2219-46F7-8117-A073EB2661B0}" type="sibTrans" cxnId="{57B68EE6-88E5-458D-847E-6835DD0ABCD0}">
      <dgm:prSet/>
      <dgm:spPr/>
      <dgm:t>
        <a:bodyPr/>
        <a:lstStyle/>
        <a:p>
          <a:endParaRPr lang="en-US"/>
        </a:p>
      </dgm:t>
    </dgm:pt>
    <dgm:pt modelId="{5AA4F546-B9ED-4D09-9519-60B31914CC10}">
      <dgm:prSet phldrT="[Text]"/>
      <dgm:spPr/>
      <dgm:t>
        <a:bodyPr/>
        <a:lstStyle/>
        <a:p>
          <a:r>
            <a:rPr lang="en-US" dirty="0"/>
            <a:t>Endpoint</a:t>
          </a:r>
        </a:p>
        <a:p>
          <a:r>
            <a:rPr lang="en-US" dirty="0"/>
            <a:t>Security</a:t>
          </a:r>
        </a:p>
      </dgm:t>
    </dgm:pt>
    <dgm:pt modelId="{BDB7F894-E7C3-441D-B469-B71604FD7BF0}" type="parTrans" cxnId="{2FF5462E-6A0E-435B-AE67-CFBC070E0F1E}">
      <dgm:prSet/>
      <dgm:spPr/>
      <dgm:t>
        <a:bodyPr/>
        <a:lstStyle/>
        <a:p>
          <a:endParaRPr lang="en-US"/>
        </a:p>
      </dgm:t>
    </dgm:pt>
    <dgm:pt modelId="{B3BB8F5C-F56B-4E7D-A614-670E83BEEB3E}" type="sibTrans" cxnId="{2FF5462E-6A0E-435B-AE67-CFBC070E0F1E}">
      <dgm:prSet/>
      <dgm:spPr/>
      <dgm:t>
        <a:bodyPr/>
        <a:lstStyle/>
        <a:p>
          <a:endParaRPr lang="en-US"/>
        </a:p>
      </dgm:t>
    </dgm:pt>
    <dgm:pt modelId="{3FC5DEF4-78C5-488E-AE4B-4FA44CD4E795}">
      <dgm:prSet phldrT="[Text]"/>
      <dgm:spPr/>
      <dgm:t>
        <a:bodyPr/>
        <a:lstStyle/>
        <a:p>
          <a:r>
            <a:rPr lang="en-US" dirty="0"/>
            <a:t>Training</a:t>
          </a:r>
        </a:p>
      </dgm:t>
    </dgm:pt>
    <dgm:pt modelId="{8480061E-C513-4B25-AD32-CBC7604E5AB4}" type="parTrans" cxnId="{2DE42709-6BEE-4F61-A5C6-07B2535AC160}">
      <dgm:prSet/>
      <dgm:spPr/>
      <dgm:t>
        <a:bodyPr/>
        <a:lstStyle/>
        <a:p>
          <a:endParaRPr lang="en-US"/>
        </a:p>
      </dgm:t>
    </dgm:pt>
    <dgm:pt modelId="{7F2A0AD1-CB53-4085-A664-CA16FF5967CB}" type="sibTrans" cxnId="{2DE42709-6BEE-4F61-A5C6-07B2535AC160}">
      <dgm:prSet/>
      <dgm:spPr/>
      <dgm:t>
        <a:bodyPr/>
        <a:lstStyle/>
        <a:p>
          <a:endParaRPr lang="en-US"/>
        </a:p>
      </dgm:t>
    </dgm:pt>
    <dgm:pt modelId="{51703887-92F3-49F4-88CE-53FB21F0BC37}">
      <dgm:prSet phldrT="[Text]"/>
      <dgm:spPr/>
      <dgm:t>
        <a:bodyPr/>
        <a:lstStyle/>
        <a:p>
          <a:r>
            <a:rPr lang="en-US" dirty="0"/>
            <a:t>Productive</a:t>
          </a:r>
        </a:p>
        <a:p>
          <a:r>
            <a:rPr lang="en-US" dirty="0"/>
            <a:t>employees</a:t>
          </a:r>
        </a:p>
      </dgm:t>
    </dgm:pt>
    <dgm:pt modelId="{842FC490-D2E8-4C6A-A9B2-7C02EF503F96}" type="parTrans" cxnId="{4D92993F-AFB6-47BB-9990-557981D7377C}">
      <dgm:prSet/>
      <dgm:spPr/>
      <dgm:t>
        <a:bodyPr/>
        <a:lstStyle/>
        <a:p>
          <a:endParaRPr lang="en-US"/>
        </a:p>
      </dgm:t>
    </dgm:pt>
    <dgm:pt modelId="{1CECACA7-A931-4B05-9DF9-2883A957D556}" type="sibTrans" cxnId="{4D92993F-AFB6-47BB-9990-557981D7377C}">
      <dgm:prSet/>
      <dgm:spPr/>
      <dgm:t>
        <a:bodyPr/>
        <a:lstStyle/>
        <a:p>
          <a:endParaRPr lang="en-US"/>
        </a:p>
      </dgm:t>
    </dgm:pt>
    <dgm:pt modelId="{8FB6726F-88CE-4BB6-B650-0B5DABCF2E27}" type="pres">
      <dgm:prSet presAssocID="{D702D975-ABAE-4BA4-81CE-C08245A86533}" presName="cycle" presStyleCnt="0">
        <dgm:presLayoutVars>
          <dgm:dir/>
          <dgm:resizeHandles val="exact"/>
        </dgm:presLayoutVars>
      </dgm:prSet>
      <dgm:spPr/>
    </dgm:pt>
    <dgm:pt modelId="{4A8BC433-9357-4982-8056-B8C232E2EC5E}" type="pres">
      <dgm:prSet presAssocID="{69CC7FD0-9B80-4DB0-B4BE-367EAFD824B0}" presName="node" presStyleLbl="node1" presStyleIdx="0" presStyleCnt="5">
        <dgm:presLayoutVars>
          <dgm:bulletEnabled val="1"/>
        </dgm:presLayoutVars>
      </dgm:prSet>
      <dgm:spPr/>
    </dgm:pt>
    <dgm:pt modelId="{3252BBC7-6A94-4FEF-9FED-8A393C3405AC}" type="pres">
      <dgm:prSet presAssocID="{5FD2CA34-173B-4380-9C9F-45B405A9B207}" presName="sibTrans" presStyleLbl="sibTrans2D1" presStyleIdx="0" presStyleCnt="5"/>
      <dgm:spPr/>
    </dgm:pt>
    <dgm:pt modelId="{E566CC0C-EDD2-450C-9647-14B81E6A7700}" type="pres">
      <dgm:prSet presAssocID="{5FD2CA34-173B-4380-9C9F-45B405A9B207}" presName="connectorText" presStyleLbl="sibTrans2D1" presStyleIdx="0" presStyleCnt="5"/>
      <dgm:spPr/>
    </dgm:pt>
    <dgm:pt modelId="{EEC57826-D02E-446C-95A8-EFD98D0B22BD}" type="pres">
      <dgm:prSet presAssocID="{41FD5317-F0F9-42D7-A4BE-63812F3FDD6F}" presName="node" presStyleLbl="node1" presStyleIdx="1" presStyleCnt="5">
        <dgm:presLayoutVars>
          <dgm:bulletEnabled val="1"/>
        </dgm:presLayoutVars>
      </dgm:prSet>
      <dgm:spPr/>
    </dgm:pt>
    <dgm:pt modelId="{E18DE3AA-7D5E-4E18-8AA2-98EEF1407230}" type="pres">
      <dgm:prSet presAssocID="{F5D8196B-2219-46F7-8117-A073EB2661B0}" presName="sibTrans" presStyleLbl="sibTrans2D1" presStyleIdx="1" presStyleCnt="5"/>
      <dgm:spPr/>
    </dgm:pt>
    <dgm:pt modelId="{0544A5B5-D366-483F-80DF-A53AD791A65B}" type="pres">
      <dgm:prSet presAssocID="{F5D8196B-2219-46F7-8117-A073EB2661B0}" presName="connectorText" presStyleLbl="sibTrans2D1" presStyleIdx="1" presStyleCnt="5"/>
      <dgm:spPr/>
    </dgm:pt>
    <dgm:pt modelId="{DAF49380-B01F-449A-8379-83709838890C}" type="pres">
      <dgm:prSet presAssocID="{5AA4F546-B9ED-4D09-9519-60B31914CC10}" presName="node" presStyleLbl="node1" presStyleIdx="2" presStyleCnt="5">
        <dgm:presLayoutVars>
          <dgm:bulletEnabled val="1"/>
        </dgm:presLayoutVars>
      </dgm:prSet>
      <dgm:spPr/>
    </dgm:pt>
    <dgm:pt modelId="{4A9DB928-76A3-45D1-82B3-69E636999D3A}" type="pres">
      <dgm:prSet presAssocID="{B3BB8F5C-F56B-4E7D-A614-670E83BEEB3E}" presName="sibTrans" presStyleLbl="sibTrans2D1" presStyleIdx="2" presStyleCnt="5"/>
      <dgm:spPr/>
    </dgm:pt>
    <dgm:pt modelId="{CE9697E6-B78C-4D58-A68B-2BE6B367B576}" type="pres">
      <dgm:prSet presAssocID="{B3BB8F5C-F56B-4E7D-A614-670E83BEEB3E}" presName="connectorText" presStyleLbl="sibTrans2D1" presStyleIdx="2" presStyleCnt="5"/>
      <dgm:spPr/>
    </dgm:pt>
    <dgm:pt modelId="{BF3C873C-75AA-4C01-953A-325A6571E71E}" type="pres">
      <dgm:prSet presAssocID="{3FC5DEF4-78C5-488E-AE4B-4FA44CD4E795}" presName="node" presStyleLbl="node1" presStyleIdx="3" presStyleCnt="5">
        <dgm:presLayoutVars>
          <dgm:bulletEnabled val="1"/>
        </dgm:presLayoutVars>
      </dgm:prSet>
      <dgm:spPr/>
    </dgm:pt>
    <dgm:pt modelId="{72AD9BDE-7975-4B96-ACA0-034FABAC9639}" type="pres">
      <dgm:prSet presAssocID="{7F2A0AD1-CB53-4085-A664-CA16FF5967CB}" presName="sibTrans" presStyleLbl="sibTrans2D1" presStyleIdx="3" presStyleCnt="5"/>
      <dgm:spPr/>
    </dgm:pt>
    <dgm:pt modelId="{64FC88A8-C4E8-4A72-A239-8C6FC582B148}" type="pres">
      <dgm:prSet presAssocID="{7F2A0AD1-CB53-4085-A664-CA16FF5967CB}" presName="connectorText" presStyleLbl="sibTrans2D1" presStyleIdx="3" presStyleCnt="5"/>
      <dgm:spPr/>
    </dgm:pt>
    <dgm:pt modelId="{718A574C-FC72-4385-A8D3-B6F9FD649A8C}" type="pres">
      <dgm:prSet presAssocID="{51703887-92F3-49F4-88CE-53FB21F0BC37}" presName="node" presStyleLbl="node1" presStyleIdx="4" presStyleCnt="5">
        <dgm:presLayoutVars>
          <dgm:bulletEnabled val="1"/>
        </dgm:presLayoutVars>
      </dgm:prSet>
      <dgm:spPr/>
    </dgm:pt>
    <dgm:pt modelId="{73E47ABE-60F9-48F1-96FF-DAC6DDB6E065}" type="pres">
      <dgm:prSet presAssocID="{1CECACA7-A931-4B05-9DF9-2883A957D556}" presName="sibTrans" presStyleLbl="sibTrans2D1" presStyleIdx="4" presStyleCnt="5"/>
      <dgm:spPr/>
    </dgm:pt>
    <dgm:pt modelId="{0824F8A5-BBDE-44E1-AE08-8568BF77F680}" type="pres">
      <dgm:prSet presAssocID="{1CECACA7-A931-4B05-9DF9-2883A957D556}" presName="connectorText" presStyleLbl="sibTrans2D1" presStyleIdx="4" presStyleCnt="5"/>
      <dgm:spPr/>
    </dgm:pt>
  </dgm:ptLst>
  <dgm:cxnLst>
    <dgm:cxn modelId="{F301A604-87E1-4F51-A57A-BC3B9250214E}" type="presOf" srcId="{5FD2CA34-173B-4380-9C9F-45B405A9B207}" destId="{3252BBC7-6A94-4FEF-9FED-8A393C3405AC}" srcOrd="0" destOrd="0" presId="urn:microsoft.com/office/officeart/2005/8/layout/cycle2"/>
    <dgm:cxn modelId="{2DE42709-6BEE-4F61-A5C6-07B2535AC160}" srcId="{D702D975-ABAE-4BA4-81CE-C08245A86533}" destId="{3FC5DEF4-78C5-488E-AE4B-4FA44CD4E795}" srcOrd="3" destOrd="0" parTransId="{8480061E-C513-4B25-AD32-CBC7604E5AB4}" sibTransId="{7F2A0AD1-CB53-4085-A664-CA16FF5967CB}"/>
    <dgm:cxn modelId="{5E5D330C-BFEF-4EC4-9DFB-199DBFCAE765}" type="presOf" srcId="{B3BB8F5C-F56B-4E7D-A614-670E83BEEB3E}" destId="{CE9697E6-B78C-4D58-A68B-2BE6B367B576}" srcOrd="1" destOrd="0" presId="urn:microsoft.com/office/officeart/2005/8/layout/cycle2"/>
    <dgm:cxn modelId="{8C227F15-4806-463B-BE4A-D326D83B8A23}" type="presOf" srcId="{7F2A0AD1-CB53-4085-A664-CA16FF5967CB}" destId="{72AD9BDE-7975-4B96-ACA0-034FABAC9639}" srcOrd="0" destOrd="0" presId="urn:microsoft.com/office/officeart/2005/8/layout/cycle2"/>
    <dgm:cxn modelId="{382CA415-E4C0-44AC-949A-4F3DD6828933}" type="presOf" srcId="{D702D975-ABAE-4BA4-81CE-C08245A86533}" destId="{8FB6726F-88CE-4BB6-B650-0B5DABCF2E27}" srcOrd="0" destOrd="0" presId="urn:microsoft.com/office/officeart/2005/8/layout/cycle2"/>
    <dgm:cxn modelId="{61641B17-DCDC-4B9D-BDCE-997EB5CB4EC5}" type="presOf" srcId="{51703887-92F3-49F4-88CE-53FB21F0BC37}" destId="{718A574C-FC72-4385-A8D3-B6F9FD649A8C}" srcOrd="0" destOrd="0" presId="urn:microsoft.com/office/officeart/2005/8/layout/cycle2"/>
    <dgm:cxn modelId="{2FF5462E-6A0E-435B-AE67-CFBC070E0F1E}" srcId="{D702D975-ABAE-4BA4-81CE-C08245A86533}" destId="{5AA4F546-B9ED-4D09-9519-60B31914CC10}" srcOrd="2" destOrd="0" parTransId="{BDB7F894-E7C3-441D-B469-B71604FD7BF0}" sibTransId="{B3BB8F5C-F56B-4E7D-A614-670E83BEEB3E}"/>
    <dgm:cxn modelId="{4D92993F-AFB6-47BB-9990-557981D7377C}" srcId="{D702D975-ABAE-4BA4-81CE-C08245A86533}" destId="{51703887-92F3-49F4-88CE-53FB21F0BC37}" srcOrd="4" destOrd="0" parTransId="{842FC490-D2E8-4C6A-A9B2-7C02EF503F96}" sibTransId="{1CECACA7-A931-4B05-9DF9-2883A957D556}"/>
    <dgm:cxn modelId="{2090425C-0C90-41B5-9448-42D39CFFDA44}" srcId="{D702D975-ABAE-4BA4-81CE-C08245A86533}" destId="{69CC7FD0-9B80-4DB0-B4BE-367EAFD824B0}" srcOrd="0" destOrd="0" parTransId="{474F8EED-F348-4709-A17A-0C2BF1708E04}" sibTransId="{5FD2CA34-173B-4380-9C9F-45B405A9B207}"/>
    <dgm:cxn modelId="{BD6BA158-FDB6-481C-867E-EB6903715B1A}" type="presOf" srcId="{5FD2CA34-173B-4380-9C9F-45B405A9B207}" destId="{E566CC0C-EDD2-450C-9647-14B81E6A7700}" srcOrd="1" destOrd="0" presId="urn:microsoft.com/office/officeart/2005/8/layout/cycle2"/>
    <dgm:cxn modelId="{E6577C9E-5BFC-408D-BCEB-52591C9A7F62}" type="presOf" srcId="{F5D8196B-2219-46F7-8117-A073EB2661B0}" destId="{E18DE3AA-7D5E-4E18-8AA2-98EEF1407230}" srcOrd="0" destOrd="0" presId="urn:microsoft.com/office/officeart/2005/8/layout/cycle2"/>
    <dgm:cxn modelId="{E66E85A3-B126-4525-957E-64C9C22B2287}" type="presOf" srcId="{1CECACA7-A931-4B05-9DF9-2883A957D556}" destId="{73E47ABE-60F9-48F1-96FF-DAC6DDB6E065}" srcOrd="0" destOrd="0" presId="urn:microsoft.com/office/officeart/2005/8/layout/cycle2"/>
    <dgm:cxn modelId="{9FBBB8BC-97EF-4C62-AA94-D1D50DABDFD3}" type="presOf" srcId="{B3BB8F5C-F56B-4E7D-A614-670E83BEEB3E}" destId="{4A9DB928-76A3-45D1-82B3-69E636999D3A}" srcOrd="0" destOrd="0" presId="urn:microsoft.com/office/officeart/2005/8/layout/cycle2"/>
    <dgm:cxn modelId="{61E5F5C0-DDE0-4139-9AE4-68B3E6C2FE59}" type="presOf" srcId="{5AA4F546-B9ED-4D09-9519-60B31914CC10}" destId="{DAF49380-B01F-449A-8379-83709838890C}" srcOrd="0" destOrd="0" presId="urn:microsoft.com/office/officeart/2005/8/layout/cycle2"/>
    <dgm:cxn modelId="{18EC57C5-84A9-432F-8C14-0D42D6EDA3CB}" type="presOf" srcId="{F5D8196B-2219-46F7-8117-A073EB2661B0}" destId="{0544A5B5-D366-483F-80DF-A53AD791A65B}" srcOrd="1" destOrd="0" presId="urn:microsoft.com/office/officeart/2005/8/layout/cycle2"/>
    <dgm:cxn modelId="{21BD87C5-5CCA-4367-A505-0FF41EFDEC62}" type="presOf" srcId="{41FD5317-F0F9-42D7-A4BE-63812F3FDD6F}" destId="{EEC57826-D02E-446C-95A8-EFD98D0B22BD}" srcOrd="0" destOrd="0" presId="urn:microsoft.com/office/officeart/2005/8/layout/cycle2"/>
    <dgm:cxn modelId="{B0E9DEDB-4998-49AA-8E55-04CF4435EB89}" type="presOf" srcId="{7F2A0AD1-CB53-4085-A664-CA16FF5967CB}" destId="{64FC88A8-C4E8-4A72-A239-8C6FC582B148}" srcOrd="1" destOrd="0" presId="urn:microsoft.com/office/officeart/2005/8/layout/cycle2"/>
    <dgm:cxn modelId="{172873DE-D0A9-4AE5-ACCB-2B5FEB7C2FBD}" type="presOf" srcId="{69CC7FD0-9B80-4DB0-B4BE-367EAFD824B0}" destId="{4A8BC433-9357-4982-8056-B8C232E2EC5E}" srcOrd="0" destOrd="0" presId="urn:microsoft.com/office/officeart/2005/8/layout/cycle2"/>
    <dgm:cxn modelId="{9FDADCDE-88EA-47ED-8A6C-C862E7F54B43}" type="presOf" srcId="{3FC5DEF4-78C5-488E-AE4B-4FA44CD4E795}" destId="{BF3C873C-75AA-4C01-953A-325A6571E71E}" srcOrd="0" destOrd="0" presId="urn:microsoft.com/office/officeart/2005/8/layout/cycle2"/>
    <dgm:cxn modelId="{57B68EE6-88E5-458D-847E-6835DD0ABCD0}" srcId="{D702D975-ABAE-4BA4-81CE-C08245A86533}" destId="{41FD5317-F0F9-42D7-A4BE-63812F3FDD6F}" srcOrd="1" destOrd="0" parTransId="{FC732B37-566D-4DD0-8371-8DCEBD7391FF}" sibTransId="{F5D8196B-2219-46F7-8117-A073EB2661B0}"/>
    <dgm:cxn modelId="{96DAFBFA-490F-4F6E-BF75-6577D2AB112F}" type="presOf" srcId="{1CECACA7-A931-4B05-9DF9-2883A957D556}" destId="{0824F8A5-BBDE-44E1-AE08-8568BF77F680}" srcOrd="1" destOrd="0" presId="urn:microsoft.com/office/officeart/2005/8/layout/cycle2"/>
    <dgm:cxn modelId="{D779632C-725B-4E5E-B240-D49820C5C51F}" type="presParOf" srcId="{8FB6726F-88CE-4BB6-B650-0B5DABCF2E27}" destId="{4A8BC433-9357-4982-8056-B8C232E2EC5E}" srcOrd="0" destOrd="0" presId="urn:microsoft.com/office/officeart/2005/8/layout/cycle2"/>
    <dgm:cxn modelId="{A04B5D4C-482B-4BD6-8469-D37A254EC9D2}" type="presParOf" srcId="{8FB6726F-88CE-4BB6-B650-0B5DABCF2E27}" destId="{3252BBC7-6A94-4FEF-9FED-8A393C3405AC}" srcOrd="1" destOrd="0" presId="urn:microsoft.com/office/officeart/2005/8/layout/cycle2"/>
    <dgm:cxn modelId="{2426B996-2CA6-4A5C-B782-A4D37A244FF5}" type="presParOf" srcId="{3252BBC7-6A94-4FEF-9FED-8A393C3405AC}" destId="{E566CC0C-EDD2-450C-9647-14B81E6A7700}" srcOrd="0" destOrd="0" presId="urn:microsoft.com/office/officeart/2005/8/layout/cycle2"/>
    <dgm:cxn modelId="{74A4E274-4AF4-4C68-9ED9-229C80B7BFB5}" type="presParOf" srcId="{8FB6726F-88CE-4BB6-B650-0B5DABCF2E27}" destId="{EEC57826-D02E-446C-95A8-EFD98D0B22BD}" srcOrd="2" destOrd="0" presId="urn:microsoft.com/office/officeart/2005/8/layout/cycle2"/>
    <dgm:cxn modelId="{48879095-E440-434B-9A96-C96D4F9CF8DA}" type="presParOf" srcId="{8FB6726F-88CE-4BB6-B650-0B5DABCF2E27}" destId="{E18DE3AA-7D5E-4E18-8AA2-98EEF1407230}" srcOrd="3" destOrd="0" presId="urn:microsoft.com/office/officeart/2005/8/layout/cycle2"/>
    <dgm:cxn modelId="{BEB88D0E-9CDD-463C-A20B-AE2F6EBA1001}" type="presParOf" srcId="{E18DE3AA-7D5E-4E18-8AA2-98EEF1407230}" destId="{0544A5B5-D366-483F-80DF-A53AD791A65B}" srcOrd="0" destOrd="0" presId="urn:microsoft.com/office/officeart/2005/8/layout/cycle2"/>
    <dgm:cxn modelId="{171DED0E-68D3-4DEF-ACEC-CF5D1F41C7DF}" type="presParOf" srcId="{8FB6726F-88CE-4BB6-B650-0B5DABCF2E27}" destId="{DAF49380-B01F-449A-8379-83709838890C}" srcOrd="4" destOrd="0" presId="urn:microsoft.com/office/officeart/2005/8/layout/cycle2"/>
    <dgm:cxn modelId="{7189FA46-4545-4143-A748-72BC11B4966F}" type="presParOf" srcId="{8FB6726F-88CE-4BB6-B650-0B5DABCF2E27}" destId="{4A9DB928-76A3-45D1-82B3-69E636999D3A}" srcOrd="5" destOrd="0" presId="urn:microsoft.com/office/officeart/2005/8/layout/cycle2"/>
    <dgm:cxn modelId="{6011CF29-200F-427D-9D9A-2952B8162C16}" type="presParOf" srcId="{4A9DB928-76A3-45D1-82B3-69E636999D3A}" destId="{CE9697E6-B78C-4D58-A68B-2BE6B367B576}" srcOrd="0" destOrd="0" presId="urn:microsoft.com/office/officeart/2005/8/layout/cycle2"/>
    <dgm:cxn modelId="{4FACDCA0-AF2C-4CCD-9237-A5EFF73E2369}" type="presParOf" srcId="{8FB6726F-88CE-4BB6-B650-0B5DABCF2E27}" destId="{BF3C873C-75AA-4C01-953A-325A6571E71E}" srcOrd="6" destOrd="0" presId="urn:microsoft.com/office/officeart/2005/8/layout/cycle2"/>
    <dgm:cxn modelId="{61858511-D9C2-4DEE-BA67-C5C43375B9A7}" type="presParOf" srcId="{8FB6726F-88CE-4BB6-B650-0B5DABCF2E27}" destId="{72AD9BDE-7975-4B96-ACA0-034FABAC9639}" srcOrd="7" destOrd="0" presId="urn:microsoft.com/office/officeart/2005/8/layout/cycle2"/>
    <dgm:cxn modelId="{C6BF8177-AE55-4184-9041-F1EAEEB4C150}" type="presParOf" srcId="{72AD9BDE-7975-4B96-ACA0-034FABAC9639}" destId="{64FC88A8-C4E8-4A72-A239-8C6FC582B148}" srcOrd="0" destOrd="0" presId="urn:microsoft.com/office/officeart/2005/8/layout/cycle2"/>
    <dgm:cxn modelId="{68A72DA8-6629-4E05-BBEE-214A592CFB68}" type="presParOf" srcId="{8FB6726F-88CE-4BB6-B650-0B5DABCF2E27}" destId="{718A574C-FC72-4385-A8D3-B6F9FD649A8C}" srcOrd="8" destOrd="0" presId="urn:microsoft.com/office/officeart/2005/8/layout/cycle2"/>
    <dgm:cxn modelId="{60B67C91-DF53-4CCD-B178-2FEB323D9BA7}" type="presParOf" srcId="{8FB6726F-88CE-4BB6-B650-0B5DABCF2E27}" destId="{73E47ABE-60F9-48F1-96FF-DAC6DDB6E065}" srcOrd="9" destOrd="0" presId="urn:microsoft.com/office/officeart/2005/8/layout/cycle2"/>
    <dgm:cxn modelId="{667B61E0-859D-491F-A90D-381B16C50732}" type="presParOf" srcId="{73E47ABE-60F9-48F1-96FF-DAC6DDB6E065}" destId="{0824F8A5-BBDE-44E1-AE08-8568BF77F68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BC0AA3-847F-4484-A280-EE32397B4728}" type="doc">
      <dgm:prSet loTypeId="urn:microsoft.com/office/officeart/2005/8/layout/arrow1" loCatId="relationship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3AD9D021-A7E5-42CA-A4A5-73811B2367AC}">
      <dgm:prSet phldrT="[Text]" custT="1"/>
      <dgm:spPr/>
      <dgm:t>
        <a:bodyPr/>
        <a:lstStyle/>
        <a:p>
          <a:pPr algn="l"/>
          <a:r>
            <a:rPr lang="cs-CZ" sz="1800" b="1" u="sng" dirty="0"/>
            <a:t>Zakázat</a:t>
          </a:r>
          <a:r>
            <a:rPr lang="en-US" sz="1800" b="1" u="sng" dirty="0"/>
            <a:t> USB Port</a:t>
          </a:r>
          <a:r>
            <a:rPr lang="cs-CZ" sz="1800" b="1" u="sng" dirty="0"/>
            <a:t>y</a:t>
          </a:r>
          <a:endParaRPr lang="en-US" sz="1800" b="1" u="sng" dirty="0"/>
        </a:p>
        <a:p>
          <a:pPr algn="l"/>
          <a:r>
            <a:rPr lang="en-US" sz="1800" b="1" dirty="0"/>
            <a:t>+ Ultimate Security</a:t>
          </a:r>
          <a:endParaRPr lang="cs-CZ" sz="1800" b="1" dirty="0"/>
        </a:p>
        <a:p>
          <a:pPr algn="l"/>
          <a:r>
            <a:rPr lang="cs-CZ" sz="1800" b="1" dirty="0"/>
            <a:t>+ Splněny normy</a:t>
          </a:r>
          <a:endParaRPr lang="en-US" sz="1800" b="1" dirty="0"/>
        </a:p>
        <a:p>
          <a:pPr algn="l"/>
          <a:r>
            <a:rPr lang="en-US" sz="1800" b="1" dirty="0"/>
            <a:t>- </a:t>
          </a:r>
          <a:r>
            <a:rPr lang="cs-CZ" sz="1800" b="1" dirty="0"/>
            <a:t>Omezení </a:t>
          </a:r>
          <a:r>
            <a:rPr lang="en-US" sz="1800" b="1" dirty="0"/>
            <a:t>flexibility</a:t>
          </a:r>
        </a:p>
        <a:p>
          <a:pPr algn="l"/>
          <a:r>
            <a:rPr lang="en-US" sz="1800" b="1" dirty="0"/>
            <a:t>- </a:t>
          </a:r>
          <a:r>
            <a:rPr lang="cs-CZ" sz="1800" b="1" dirty="0"/>
            <a:t>Náklady na jiné způsoby bezpečného přesunu dat</a:t>
          </a:r>
          <a:r>
            <a:rPr lang="en-US" sz="1800" b="1" dirty="0"/>
            <a:t> </a:t>
          </a:r>
        </a:p>
      </dgm:t>
    </dgm:pt>
    <dgm:pt modelId="{672BCD8D-E417-4E13-93E3-770862A1CBBD}" type="parTrans" cxnId="{F86C62D3-F47D-4B77-98B9-7D4A9BA30FF3}">
      <dgm:prSet/>
      <dgm:spPr/>
      <dgm:t>
        <a:bodyPr/>
        <a:lstStyle/>
        <a:p>
          <a:endParaRPr lang="en-US"/>
        </a:p>
      </dgm:t>
    </dgm:pt>
    <dgm:pt modelId="{A7BB40A7-19D7-406F-A18C-4BA4EA14255A}" type="sibTrans" cxnId="{F86C62D3-F47D-4B77-98B9-7D4A9BA30FF3}">
      <dgm:prSet/>
      <dgm:spPr/>
      <dgm:t>
        <a:bodyPr/>
        <a:lstStyle/>
        <a:p>
          <a:endParaRPr lang="en-US"/>
        </a:p>
      </dgm:t>
    </dgm:pt>
    <dgm:pt modelId="{034DF091-F44C-4935-B642-3C199C465B68}">
      <dgm:prSet phldrT="[Text]" custT="1"/>
      <dgm:spPr/>
      <dgm:t>
        <a:bodyPr/>
        <a:lstStyle/>
        <a:p>
          <a:pPr algn="l"/>
          <a:r>
            <a:rPr lang="cs-CZ" sz="1800" b="1" u="sng" dirty="0"/>
            <a:t>Vynutit šifrování</a:t>
          </a:r>
          <a:endParaRPr lang="en-US" sz="1800" b="1" u="sng" dirty="0"/>
        </a:p>
        <a:p>
          <a:pPr algn="l"/>
          <a:r>
            <a:rPr lang="en-US" sz="1800" b="1" dirty="0"/>
            <a:t>+ </a:t>
          </a:r>
          <a:r>
            <a:rPr lang="cs-CZ" sz="1800" b="1" dirty="0"/>
            <a:t>F</a:t>
          </a:r>
          <a:r>
            <a:rPr lang="en-US" sz="1800" b="1" dirty="0" err="1"/>
            <a:t>lexibilit</a:t>
          </a:r>
          <a:r>
            <a:rPr lang="cs-CZ" sz="1800" b="1" dirty="0"/>
            <a:t>a</a:t>
          </a:r>
          <a:endParaRPr lang="en-US" sz="1800" b="1" dirty="0"/>
        </a:p>
        <a:p>
          <a:pPr algn="l"/>
          <a:r>
            <a:rPr lang="en-US" sz="1800" b="1" dirty="0"/>
            <a:t>+ Data </a:t>
          </a:r>
          <a:r>
            <a:rPr lang="cs-CZ" sz="1800" b="1" dirty="0"/>
            <a:t>jsou zabezpečena</a:t>
          </a:r>
          <a:endParaRPr lang="en-US" sz="1800" b="1" dirty="0"/>
        </a:p>
        <a:p>
          <a:pPr algn="l"/>
          <a:r>
            <a:rPr lang="en-US" sz="1800" b="1" dirty="0"/>
            <a:t>+ </a:t>
          </a:r>
          <a:r>
            <a:rPr lang="cs-CZ" sz="1800" b="1" dirty="0"/>
            <a:t>Splněny normy</a:t>
          </a:r>
          <a:endParaRPr lang="en-US" sz="1800" b="1" dirty="0"/>
        </a:p>
        <a:p>
          <a:pPr algn="l"/>
          <a:r>
            <a:rPr lang="en-US" sz="1800" b="1" dirty="0"/>
            <a:t>- </a:t>
          </a:r>
          <a:r>
            <a:rPr lang="cs-CZ" sz="1800" b="1" dirty="0"/>
            <a:t>Investice do </a:t>
          </a:r>
          <a:r>
            <a:rPr lang="en-US" sz="1800" b="1" dirty="0"/>
            <a:t>Hardware</a:t>
          </a:r>
        </a:p>
      </dgm:t>
    </dgm:pt>
    <dgm:pt modelId="{379214B9-BA0E-41B8-8AB3-BBCF2004D7A1}" type="parTrans" cxnId="{C6ECA5BA-90BE-427E-B61C-5F1FAD26C610}">
      <dgm:prSet/>
      <dgm:spPr/>
      <dgm:t>
        <a:bodyPr/>
        <a:lstStyle/>
        <a:p>
          <a:endParaRPr lang="en-US"/>
        </a:p>
      </dgm:t>
    </dgm:pt>
    <dgm:pt modelId="{F68D5428-2540-459C-863A-96B671F0E1C6}" type="sibTrans" cxnId="{C6ECA5BA-90BE-427E-B61C-5F1FAD26C610}">
      <dgm:prSet/>
      <dgm:spPr/>
      <dgm:t>
        <a:bodyPr/>
        <a:lstStyle/>
        <a:p>
          <a:endParaRPr lang="en-US"/>
        </a:p>
      </dgm:t>
    </dgm:pt>
    <dgm:pt modelId="{DDB6AB5E-70AE-4FE2-8DA8-41F4F3D63FC3}" type="pres">
      <dgm:prSet presAssocID="{A9BC0AA3-847F-4484-A280-EE32397B4728}" presName="cycle" presStyleCnt="0">
        <dgm:presLayoutVars>
          <dgm:dir/>
          <dgm:resizeHandles val="exact"/>
        </dgm:presLayoutVars>
      </dgm:prSet>
      <dgm:spPr/>
    </dgm:pt>
    <dgm:pt modelId="{FA150FA9-3E66-4A97-8D2F-905449A1B7D9}" type="pres">
      <dgm:prSet presAssocID="{3AD9D021-A7E5-42CA-A4A5-73811B2367AC}" presName="arrow" presStyleLbl="node1" presStyleIdx="0" presStyleCnt="2" custScaleX="115602" custScaleY="103301" custRadScaleRad="100542" custRadScaleInc="-3307">
        <dgm:presLayoutVars>
          <dgm:bulletEnabled val="1"/>
        </dgm:presLayoutVars>
      </dgm:prSet>
      <dgm:spPr/>
    </dgm:pt>
    <dgm:pt modelId="{C09BA811-FB38-4B28-8479-ACE926146320}" type="pres">
      <dgm:prSet presAssocID="{034DF091-F44C-4935-B642-3C199C465B68}" presName="arrow" presStyleLbl="node1" presStyleIdx="1" presStyleCnt="2" custScaleX="115602" custScaleY="104647" custRadScaleRad="96952" custRadScaleInc="3578">
        <dgm:presLayoutVars>
          <dgm:bulletEnabled val="1"/>
        </dgm:presLayoutVars>
      </dgm:prSet>
      <dgm:spPr/>
    </dgm:pt>
  </dgm:ptLst>
  <dgm:cxnLst>
    <dgm:cxn modelId="{B8610A26-7F6D-4C5A-BA4B-61501AEDC502}" type="presOf" srcId="{3AD9D021-A7E5-42CA-A4A5-73811B2367AC}" destId="{FA150FA9-3E66-4A97-8D2F-905449A1B7D9}" srcOrd="0" destOrd="0" presId="urn:microsoft.com/office/officeart/2005/8/layout/arrow1"/>
    <dgm:cxn modelId="{D43FD842-1AE6-479A-9C8C-4ED8A64A2680}" type="presOf" srcId="{A9BC0AA3-847F-4484-A280-EE32397B4728}" destId="{DDB6AB5E-70AE-4FE2-8DA8-41F4F3D63FC3}" srcOrd="0" destOrd="0" presId="urn:microsoft.com/office/officeart/2005/8/layout/arrow1"/>
    <dgm:cxn modelId="{C6ECA5BA-90BE-427E-B61C-5F1FAD26C610}" srcId="{A9BC0AA3-847F-4484-A280-EE32397B4728}" destId="{034DF091-F44C-4935-B642-3C199C465B68}" srcOrd="1" destOrd="0" parTransId="{379214B9-BA0E-41B8-8AB3-BBCF2004D7A1}" sibTransId="{F68D5428-2540-459C-863A-96B671F0E1C6}"/>
    <dgm:cxn modelId="{F86C62D3-F47D-4B77-98B9-7D4A9BA30FF3}" srcId="{A9BC0AA3-847F-4484-A280-EE32397B4728}" destId="{3AD9D021-A7E5-42CA-A4A5-73811B2367AC}" srcOrd="0" destOrd="0" parTransId="{672BCD8D-E417-4E13-93E3-770862A1CBBD}" sibTransId="{A7BB40A7-19D7-406F-A18C-4BA4EA14255A}"/>
    <dgm:cxn modelId="{27C62FFB-2E33-4338-84BE-9C24DF912E32}" type="presOf" srcId="{034DF091-F44C-4935-B642-3C199C465B68}" destId="{C09BA811-FB38-4B28-8479-ACE926146320}" srcOrd="0" destOrd="0" presId="urn:microsoft.com/office/officeart/2005/8/layout/arrow1"/>
    <dgm:cxn modelId="{1EC1351F-054E-4413-9B56-03229E79226E}" type="presParOf" srcId="{DDB6AB5E-70AE-4FE2-8DA8-41F4F3D63FC3}" destId="{FA150FA9-3E66-4A97-8D2F-905449A1B7D9}" srcOrd="0" destOrd="0" presId="urn:microsoft.com/office/officeart/2005/8/layout/arrow1"/>
    <dgm:cxn modelId="{17ACEB50-C165-445F-9561-147D920CCFE3}" type="presParOf" srcId="{DDB6AB5E-70AE-4FE2-8DA8-41F4F3D63FC3}" destId="{C09BA811-FB38-4B28-8479-ACE926146320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51377C6-6603-4B61-AD61-CB1EDB629D43}" type="doc">
      <dgm:prSet loTypeId="urn:microsoft.com/office/officeart/2005/8/layout/hProcess9" loCatId="process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en-US"/>
        </a:p>
      </dgm:t>
    </dgm:pt>
    <dgm:pt modelId="{7B01ABA9-2522-4619-BBA2-CF46658AEFFF}">
      <dgm:prSet custT="1"/>
      <dgm:spPr/>
      <dgm:t>
        <a:bodyPr/>
        <a:lstStyle/>
        <a:p>
          <a:pPr algn="l" rtl="0"/>
          <a:r>
            <a:rPr lang="en-US" sz="1400" b="1" dirty="0"/>
            <a:t>100% 256-bit AES hardware based encryption in XTS block cipher mode.</a:t>
          </a:r>
        </a:p>
        <a:p>
          <a:pPr algn="l" rtl="0"/>
          <a:endParaRPr lang="en-US" sz="1400" b="1" dirty="0"/>
        </a:p>
        <a:p>
          <a:pPr algn="l" rtl="0"/>
          <a:r>
            <a:rPr lang="en-US" sz="1400" b="1" dirty="0"/>
            <a:t>Lockout</a:t>
          </a:r>
          <a:r>
            <a:rPr lang="en-US" sz="1400" dirty="0"/>
            <a:t> after 10 incorrect password entries wiping keys and formatting the drive.</a:t>
          </a:r>
        </a:p>
      </dgm:t>
    </dgm:pt>
    <dgm:pt modelId="{525BBE8D-7B23-46BE-9B6C-C0A28FBD3402}" type="parTrans" cxnId="{5262E05A-32EC-4BCF-96EE-AC89A09784E1}">
      <dgm:prSet/>
      <dgm:spPr/>
      <dgm:t>
        <a:bodyPr/>
        <a:lstStyle/>
        <a:p>
          <a:endParaRPr lang="en-US"/>
        </a:p>
      </dgm:t>
    </dgm:pt>
    <dgm:pt modelId="{4B62F3A7-E1D1-40E3-AE0D-DB824EF0251A}" type="sibTrans" cxnId="{5262E05A-32EC-4BCF-96EE-AC89A09784E1}">
      <dgm:prSet/>
      <dgm:spPr/>
      <dgm:t>
        <a:bodyPr/>
        <a:lstStyle/>
        <a:p>
          <a:endParaRPr lang="en-US"/>
        </a:p>
      </dgm:t>
    </dgm:pt>
    <dgm:pt modelId="{CD9398D1-178A-415B-A6CD-ED1244B67B2C}">
      <dgm:prSet custT="1"/>
      <dgm:spPr/>
      <dgm:t>
        <a:bodyPr/>
        <a:lstStyle/>
        <a:p>
          <a:pPr rtl="0"/>
          <a:r>
            <a:rPr lang="en-US" sz="1400" b="1" dirty="0"/>
            <a:t>Enforced complex password </a:t>
          </a:r>
          <a:r>
            <a:rPr lang="en-US" sz="1400" dirty="0"/>
            <a:t>with minimum password length.</a:t>
          </a:r>
        </a:p>
        <a:p>
          <a:pPr rtl="0"/>
          <a:endParaRPr lang="en-US" sz="1400" b="1" dirty="0"/>
        </a:p>
        <a:p>
          <a:pPr rtl="0"/>
          <a:r>
            <a:rPr lang="en-US" sz="1400" b="1" dirty="0"/>
            <a:t>Hardware based authentication</a:t>
          </a:r>
        </a:p>
        <a:p>
          <a:pPr rtl="0"/>
          <a:endParaRPr lang="en-US" sz="1400" b="1" dirty="0"/>
        </a:p>
        <a:p>
          <a:pPr rtl="0"/>
          <a:r>
            <a:rPr lang="en-US" sz="1400" b="1" dirty="0"/>
            <a:t>Digitally Signed Firmware</a:t>
          </a:r>
          <a:endParaRPr lang="en-US" sz="1400" dirty="0"/>
        </a:p>
      </dgm:t>
    </dgm:pt>
    <dgm:pt modelId="{04029A52-DC5A-43D0-9E4B-0E299A700487}" type="parTrans" cxnId="{74CFEEF9-BD02-4EC3-A41E-BFC4C721FBC6}">
      <dgm:prSet/>
      <dgm:spPr/>
      <dgm:t>
        <a:bodyPr/>
        <a:lstStyle/>
        <a:p>
          <a:endParaRPr lang="en-US"/>
        </a:p>
      </dgm:t>
    </dgm:pt>
    <dgm:pt modelId="{CAC2D0B6-58BF-4365-9349-8A51559E9F2D}" type="sibTrans" cxnId="{74CFEEF9-BD02-4EC3-A41E-BFC4C721FBC6}">
      <dgm:prSet/>
      <dgm:spPr/>
      <dgm:t>
        <a:bodyPr/>
        <a:lstStyle/>
        <a:p>
          <a:endParaRPr lang="en-US"/>
        </a:p>
      </dgm:t>
    </dgm:pt>
    <dgm:pt modelId="{9C3FE5B6-7E3E-424F-A0D2-80B2041DDCD1}">
      <dgm:prSet custT="1"/>
      <dgm:spPr/>
      <dgm:t>
        <a:bodyPr/>
        <a:lstStyle/>
        <a:p>
          <a:pPr algn="l" rtl="0"/>
          <a:r>
            <a:rPr lang="en-US" sz="1400" b="1" dirty="0"/>
            <a:t>Wear-leveling</a:t>
          </a:r>
          <a:r>
            <a:rPr lang="en-US" sz="1400" dirty="0"/>
            <a:t>: Under extreme drive usage (writing 80% drive capacity each and every day) drive endurance would exceed 10 years of use!</a:t>
          </a:r>
        </a:p>
      </dgm:t>
    </dgm:pt>
    <dgm:pt modelId="{6D36FA07-229B-4505-8F70-D2937BB639E9}" type="parTrans" cxnId="{106FAAC5-E247-4079-9241-4894D753A767}">
      <dgm:prSet/>
      <dgm:spPr/>
      <dgm:t>
        <a:bodyPr/>
        <a:lstStyle/>
        <a:p>
          <a:endParaRPr lang="en-US"/>
        </a:p>
      </dgm:t>
    </dgm:pt>
    <dgm:pt modelId="{15092E7F-26F6-4E2B-A52F-EAB4968D1529}" type="sibTrans" cxnId="{106FAAC5-E247-4079-9241-4894D753A767}">
      <dgm:prSet/>
      <dgm:spPr/>
      <dgm:t>
        <a:bodyPr/>
        <a:lstStyle/>
        <a:p>
          <a:endParaRPr lang="en-US"/>
        </a:p>
      </dgm:t>
    </dgm:pt>
    <dgm:pt modelId="{8C425507-173D-48BC-9920-5FE755D34395}">
      <dgm:prSet custT="1"/>
      <dgm:spPr/>
      <dgm:t>
        <a:bodyPr/>
        <a:lstStyle/>
        <a:p>
          <a:pPr algn="l" rtl="0"/>
          <a:r>
            <a:rPr lang="en-US" sz="1400" b="1" dirty="0"/>
            <a:t>TAA Compliant</a:t>
          </a:r>
        </a:p>
        <a:p>
          <a:pPr algn="l" rtl="0"/>
          <a:r>
            <a:rPr lang="en-US" sz="1400" b="1" dirty="0"/>
            <a:t>5 Year warranty </a:t>
          </a:r>
          <a:r>
            <a:rPr lang="en-US" sz="1400" dirty="0"/>
            <a:t>with free global technical support </a:t>
          </a:r>
        </a:p>
        <a:p>
          <a:pPr algn="l" rtl="0"/>
          <a:r>
            <a:rPr lang="en-US" sz="1400" b="1" dirty="0"/>
            <a:t>Rugged, waterproof metal casing</a:t>
          </a:r>
        </a:p>
      </dgm:t>
    </dgm:pt>
    <dgm:pt modelId="{078C23A7-A36F-4D77-8680-A085037E89AA}" type="parTrans" cxnId="{CBCC5689-52C3-4126-A96D-5C4E92B41AE7}">
      <dgm:prSet/>
      <dgm:spPr/>
      <dgm:t>
        <a:bodyPr/>
        <a:lstStyle/>
        <a:p>
          <a:endParaRPr lang="en-US"/>
        </a:p>
      </dgm:t>
    </dgm:pt>
    <dgm:pt modelId="{3A9AC522-9D8F-4E5A-8542-3EE86C501148}" type="sibTrans" cxnId="{CBCC5689-52C3-4126-A96D-5C4E92B41AE7}">
      <dgm:prSet/>
      <dgm:spPr/>
      <dgm:t>
        <a:bodyPr/>
        <a:lstStyle/>
        <a:p>
          <a:endParaRPr lang="en-US"/>
        </a:p>
      </dgm:t>
    </dgm:pt>
    <dgm:pt modelId="{A6536D65-C7BD-455B-9C64-6CE63E5DB763}">
      <dgm:prSet custT="1"/>
      <dgm:spPr/>
      <dgm:t>
        <a:bodyPr/>
        <a:lstStyle/>
        <a:p>
          <a:pPr algn="l" rtl="0"/>
          <a:r>
            <a:rPr lang="en-US" sz="1400" b="1" dirty="0"/>
            <a:t>Customizable</a:t>
          </a:r>
          <a:r>
            <a:rPr lang="en-US" sz="1400" dirty="0"/>
            <a:t> drives and features available including dual password, serialization, co-logo, custom profiles, custom password requirements, and more. </a:t>
          </a:r>
        </a:p>
      </dgm:t>
    </dgm:pt>
    <dgm:pt modelId="{32A1C64C-56E9-486C-BB4E-E8E309C515DB}" type="parTrans" cxnId="{75AF104D-C3B1-4B62-96FB-A098A98518C9}">
      <dgm:prSet/>
      <dgm:spPr/>
      <dgm:t>
        <a:bodyPr/>
        <a:lstStyle/>
        <a:p>
          <a:endParaRPr lang="en-US"/>
        </a:p>
      </dgm:t>
    </dgm:pt>
    <dgm:pt modelId="{1F8CC4B7-E2F3-41BD-B0A7-E810F4C891BB}" type="sibTrans" cxnId="{75AF104D-C3B1-4B62-96FB-A098A98518C9}">
      <dgm:prSet/>
      <dgm:spPr/>
      <dgm:t>
        <a:bodyPr/>
        <a:lstStyle/>
        <a:p>
          <a:endParaRPr lang="en-US"/>
        </a:p>
      </dgm:t>
    </dgm:pt>
    <dgm:pt modelId="{D7F9E47B-3B56-4A8E-8465-49182BCBF7E8}" type="pres">
      <dgm:prSet presAssocID="{351377C6-6603-4B61-AD61-CB1EDB629D43}" presName="CompostProcess" presStyleCnt="0">
        <dgm:presLayoutVars>
          <dgm:dir/>
          <dgm:resizeHandles val="exact"/>
        </dgm:presLayoutVars>
      </dgm:prSet>
      <dgm:spPr/>
    </dgm:pt>
    <dgm:pt modelId="{6028B4CE-46D2-4A33-94F8-C7ECE4C252CA}" type="pres">
      <dgm:prSet presAssocID="{351377C6-6603-4B61-AD61-CB1EDB629D43}" presName="arrow" presStyleLbl="bgShp" presStyleIdx="0" presStyleCnt="1" custLinFactNeighborY="275"/>
      <dgm:spPr/>
    </dgm:pt>
    <dgm:pt modelId="{4AE53B28-F336-4E67-82ED-3774A0C681F4}" type="pres">
      <dgm:prSet presAssocID="{351377C6-6603-4B61-AD61-CB1EDB629D43}" presName="linearProcess" presStyleCnt="0"/>
      <dgm:spPr/>
    </dgm:pt>
    <dgm:pt modelId="{BCCC604C-9B32-40F7-888E-E7CDC005EBE2}" type="pres">
      <dgm:prSet presAssocID="{7B01ABA9-2522-4619-BBA2-CF46658AEFFF}" presName="textNode" presStyleLbl="node1" presStyleIdx="0" presStyleCnt="5" custScaleY="146410">
        <dgm:presLayoutVars>
          <dgm:bulletEnabled val="1"/>
        </dgm:presLayoutVars>
      </dgm:prSet>
      <dgm:spPr/>
    </dgm:pt>
    <dgm:pt modelId="{DF4D5052-5839-4D34-918F-E07EC06F27CC}" type="pres">
      <dgm:prSet presAssocID="{4B62F3A7-E1D1-40E3-AE0D-DB824EF0251A}" presName="sibTrans" presStyleCnt="0"/>
      <dgm:spPr/>
    </dgm:pt>
    <dgm:pt modelId="{58185252-0ACF-4BEC-AE4F-8BB961C4B1A4}" type="pres">
      <dgm:prSet presAssocID="{CD9398D1-178A-415B-A6CD-ED1244B67B2C}" presName="textNode" presStyleLbl="node1" presStyleIdx="1" presStyleCnt="5" custScaleY="144537" custLinFactNeighborY="0">
        <dgm:presLayoutVars>
          <dgm:bulletEnabled val="1"/>
        </dgm:presLayoutVars>
      </dgm:prSet>
      <dgm:spPr/>
    </dgm:pt>
    <dgm:pt modelId="{B279E572-E5CB-4A0E-BA77-821CE84025BF}" type="pres">
      <dgm:prSet presAssocID="{CAC2D0B6-58BF-4365-9349-8A51559E9F2D}" presName="sibTrans" presStyleCnt="0"/>
      <dgm:spPr/>
    </dgm:pt>
    <dgm:pt modelId="{5BAFB339-7258-4467-9F84-CFC11707C3CB}" type="pres">
      <dgm:prSet presAssocID="{9C3FE5B6-7E3E-424F-A0D2-80B2041DDCD1}" presName="textNode" presStyleLbl="node1" presStyleIdx="2" presStyleCnt="5" custScaleY="146410">
        <dgm:presLayoutVars>
          <dgm:bulletEnabled val="1"/>
        </dgm:presLayoutVars>
      </dgm:prSet>
      <dgm:spPr/>
    </dgm:pt>
    <dgm:pt modelId="{77C408DB-D003-41AF-8E22-12A4A1C08E9D}" type="pres">
      <dgm:prSet presAssocID="{15092E7F-26F6-4E2B-A52F-EAB4968D1529}" presName="sibTrans" presStyleCnt="0"/>
      <dgm:spPr/>
    </dgm:pt>
    <dgm:pt modelId="{B61BC83F-FAC8-48C1-A103-F38150BD70F2}" type="pres">
      <dgm:prSet presAssocID="{8C425507-173D-48BC-9920-5FE755D34395}" presName="textNode" presStyleLbl="node1" presStyleIdx="3" presStyleCnt="5" custScaleY="146410">
        <dgm:presLayoutVars>
          <dgm:bulletEnabled val="1"/>
        </dgm:presLayoutVars>
      </dgm:prSet>
      <dgm:spPr/>
    </dgm:pt>
    <dgm:pt modelId="{4E88064A-449C-4E3D-81A5-C356058B175B}" type="pres">
      <dgm:prSet presAssocID="{3A9AC522-9D8F-4E5A-8542-3EE86C501148}" presName="sibTrans" presStyleCnt="0"/>
      <dgm:spPr/>
    </dgm:pt>
    <dgm:pt modelId="{3AF6F7D5-C48B-4256-ABB2-75F9958B9553}" type="pres">
      <dgm:prSet presAssocID="{A6536D65-C7BD-455B-9C64-6CE63E5DB763}" presName="textNode" presStyleLbl="node1" presStyleIdx="4" presStyleCnt="5" custScaleY="146410">
        <dgm:presLayoutVars>
          <dgm:bulletEnabled val="1"/>
        </dgm:presLayoutVars>
      </dgm:prSet>
      <dgm:spPr/>
    </dgm:pt>
  </dgm:ptLst>
  <dgm:cxnLst>
    <dgm:cxn modelId="{B711D605-3B30-4318-B4C5-25DA091DB527}" type="presOf" srcId="{CD9398D1-178A-415B-A6CD-ED1244B67B2C}" destId="{58185252-0ACF-4BEC-AE4F-8BB961C4B1A4}" srcOrd="0" destOrd="0" presId="urn:microsoft.com/office/officeart/2005/8/layout/hProcess9"/>
    <dgm:cxn modelId="{D19CFA20-ED67-42FD-8064-2E6C7270594C}" type="presOf" srcId="{351377C6-6603-4B61-AD61-CB1EDB629D43}" destId="{D7F9E47B-3B56-4A8E-8465-49182BCBF7E8}" srcOrd="0" destOrd="0" presId="urn:microsoft.com/office/officeart/2005/8/layout/hProcess9"/>
    <dgm:cxn modelId="{28652547-3831-4E79-BD22-148C5BFB99B5}" type="presOf" srcId="{8C425507-173D-48BC-9920-5FE755D34395}" destId="{B61BC83F-FAC8-48C1-A103-F38150BD70F2}" srcOrd="0" destOrd="0" presId="urn:microsoft.com/office/officeart/2005/8/layout/hProcess9"/>
    <dgm:cxn modelId="{75AF104D-C3B1-4B62-96FB-A098A98518C9}" srcId="{351377C6-6603-4B61-AD61-CB1EDB629D43}" destId="{A6536D65-C7BD-455B-9C64-6CE63E5DB763}" srcOrd="4" destOrd="0" parTransId="{32A1C64C-56E9-486C-BB4E-E8E309C515DB}" sibTransId="{1F8CC4B7-E2F3-41BD-B0A7-E810F4C891BB}"/>
    <dgm:cxn modelId="{5262E05A-32EC-4BCF-96EE-AC89A09784E1}" srcId="{351377C6-6603-4B61-AD61-CB1EDB629D43}" destId="{7B01ABA9-2522-4619-BBA2-CF46658AEFFF}" srcOrd="0" destOrd="0" parTransId="{525BBE8D-7B23-46BE-9B6C-C0A28FBD3402}" sibTransId="{4B62F3A7-E1D1-40E3-AE0D-DB824EF0251A}"/>
    <dgm:cxn modelId="{A70B647C-7F3D-475C-99D0-D98C7CDAEE6F}" type="presOf" srcId="{9C3FE5B6-7E3E-424F-A0D2-80B2041DDCD1}" destId="{5BAFB339-7258-4467-9F84-CFC11707C3CB}" srcOrd="0" destOrd="0" presId="urn:microsoft.com/office/officeart/2005/8/layout/hProcess9"/>
    <dgm:cxn modelId="{CBCC5689-52C3-4126-A96D-5C4E92B41AE7}" srcId="{351377C6-6603-4B61-AD61-CB1EDB629D43}" destId="{8C425507-173D-48BC-9920-5FE755D34395}" srcOrd="3" destOrd="0" parTransId="{078C23A7-A36F-4D77-8680-A085037E89AA}" sibTransId="{3A9AC522-9D8F-4E5A-8542-3EE86C501148}"/>
    <dgm:cxn modelId="{C598259B-BA08-4B30-A623-008E29EA3B90}" type="presOf" srcId="{A6536D65-C7BD-455B-9C64-6CE63E5DB763}" destId="{3AF6F7D5-C48B-4256-ABB2-75F9958B9553}" srcOrd="0" destOrd="0" presId="urn:microsoft.com/office/officeart/2005/8/layout/hProcess9"/>
    <dgm:cxn modelId="{106FAAC5-E247-4079-9241-4894D753A767}" srcId="{351377C6-6603-4B61-AD61-CB1EDB629D43}" destId="{9C3FE5B6-7E3E-424F-A0D2-80B2041DDCD1}" srcOrd="2" destOrd="0" parTransId="{6D36FA07-229B-4505-8F70-D2937BB639E9}" sibTransId="{15092E7F-26F6-4E2B-A52F-EAB4968D1529}"/>
    <dgm:cxn modelId="{5F81ABDD-02CD-44A1-9131-BE36D556208C}" type="presOf" srcId="{7B01ABA9-2522-4619-BBA2-CF46658AEFFF}" destId="{BCCC604C-9B32-40F7-888E-E7CDC005EBE2}" srcOrd="0" destOrd="0" presId="urn:microsoft.com/office/officeart/2005/8/layout/hProcess9"/>
    <dgm:cxn modelId="{74CFEEF9-BD02-4EC3-A41E-BFC4C721FBC6}" srcId="{351377C6-6603-4B61-AD61-CB1EDB629D43}" destId="{CD9398D1-178A-415B-A6CD-ED1244B67B2C}" srcOrd="1" destOrd="0" parTransId="{04029A52-DC5A-43D0-9E4B-0E299A700487}" sibTransId="{CAC2D0B6-58BF-4365-9349-8A51559E9F2D}"/>
    <dgm:cxn modelId="{73E6E574-3A79-4502-AC1F-7EC76B88DBD0}" type="presParOf" srcId="{D7F9E47B-3B56-4A8E-8465-49182BCBF7E8}" destId="{6028B4CE-46D2-4A33-94F8-C7ECE4C252CA}" srcOrd="0" destOrd="0" presId="urn:microsoft.com/office/officeart/2005/8/layout/hProcess9"/>
    <dgm:cxn modelId="{2F8E36C6-F403-455A-A874-B769B046CC04}" type="presParOf" srcId="{D7F9E47B-3B56-4A8E-8465-49182BCBF7E8}" destId="{4AE53B28-F336-4E67-82ED-3774A0C681F4}" srcOrd="1" destOrd="0" presId="urn:microsoft.com/office/officeart/2005/8/layout/hProcess9"/>
    <dgm:cxn modelId="{A9578D4F-CD95-49E7-8BCC-8DF1DA8B5B01}" type="presParOf" srcId="{4AE53B28-F336-4E67-82ED-3774A0C681F4}" destId="{BCCC604C-9B32-40F7-888E-E7CDC005EBE2}" srcOrd="0" destOrd="0" presId="urn:microsoft.com/office/officeart/2005/8/layout/hProcess9"/>
    <dgm:cxn modelId="{C66CCFE2-3DB6-4D8B-AE93-7DB5BEEB437A}" type="presParOf" srcId="{4AE53B28-F336-4E67-82ED-3774A0C681F4}" destId="{DF4D5052-5839-4D34-918F-E07EC06F27CC}" srcOrd="1" destOrd="0" presId="urn:microsoft.com/office/officeart/2005/8/layout/hProcess9"/>
    <dgm:cxn modelId="{B60A4BC5-8154-4AA9-BD2A-5E80E61618FB}" type="presParOf" srcId="{4AE53B28-F336-4E67-82ED-3774A0C681F4}" destId="{58185252-0ACF-4BEC-AE4F-8BB961C4B1A4}" srcOrd="2" destOrd="0" presId="urn:microsoft.com/office/officeart/2005/8/layout/hProcess9"/>
    <dgm:cxn modelId="{C0843D57-0F8C-4B31-BDBE-0ADA8AD17D03}" type="presParOf" srcId="{4AE53B28-F336-4E67-82ED-3774A0C681F4}" destId="{B279E572-E5CB-4A0E-BA77-821CE84025BF}" srcOrd="3" destOrd="0" presId="urn:microsoft.com/office/officeart/2005/8/layout/hProcess9"/>
    <dgm:cxn modelId="{5FBCB698-8301-407D-B91E-1A814B72C600}" type="presParOf" srcId="{4AE53B28-F336-4E67-82ED-3774A0C681F4}" destId="{5BAFB339-7258-4467-9F84-CFC11707C3CB}" srcOrd="4" destOrd="0" presId="urn:microsoft.com/office/officeart/2005/8/layout/hProcess9"/>
    <dgm:cxn modelId="{EC96A4F4-45C7-4DF4-BBA5-65C95EC09D9F}" type="presParOf" srcId="{4AE53B28-F336-4E67-82ED-3774A0C681F4}" destId="{77C408DB-D003-41AF-8E22-12A4A1C08E9D}" srcOrd="5" destOrd="0" presId="urn:microsoft.com/office/officeart/2005/8/layout/hProcess9"/>
    <dgm:cxn modelId="{1E2CF358-4FFA-47F0-B157-A792CF0C8D65}" type="presParOf" srcId="{4AE53B28-F336-4E67-82ED-3774A0C681F4}" destId="{B61BC83F-FAC8-48C1-A103-F38150BD70F2}" srcOrd="6" destOrd="0" presId="urn:microsoft.com/office/officeart/2005/8/layout/hProcess9"/>
    <dgm:cxn modelId="{FCCF8DF4-14EB-4EE5-975E-C2CB3FD5FF75}" type="presParOf" srcId="{4AE53B28-F336-4E67-82ED-3774A0C681F4}" destId="{4E88064A-449C-4E3D-81A5-C356058B175B}" srcOrd="7" destOrd="0" presId="urn:microsoft.com/office/officeart/2005/8/layout/hProcess9"/>
    <dgm:cxn modelId="{6D653410-7C13-4101-901A-C3A572E98F9F}" type="presParOf" srcId="{4AE53B28-F336-4E67-82ED-3774A0C681F4}" destId="{3AF6F7D5-C48B-4256-ABB2-75F9958B9553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2B074-A874-4573-A715-5A204EFE42BD}">
      <dsp:nvSpPr>
        <dsp:cNvPr id="0" name=""/>
        <dsp:cNvSpPr/>
      </dsp:nvSpPr>
      <dsp:spPr>
        <a:xfrm rot="4396374">
          <a:off x="2979838" y="909748"/>
          <a:ext cx="3946631" cy="2752283"/>
        </a:xfrm>
        <a:prstGeom prst="swooshArrow">
          <a:avLst>
            <a:gd name="adj1" fmla="val 16310"/>
            <a:gd name="adj2" fmla="val 313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8A0032-71EF-4327-A174-C4F955B12C84}">
      <dsp:nvSpPr>
        <dsp:cNvPr id="0" name=""/>
        <dsp:cNvSpPr/>
      </dsp:nvSpPr>
      <dsp:spPr>
        <a:xfrm>
          <a:off x="4324991" y="1181347"/>
          <a:ext cx="99664" cy="99664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F734FF-4EF6-4260-98AD-DE3349462145}">
      <dsp:nvSpPr>
        <dsp:cNvPr id="0" name=""/>
        <dsp:cNvSpPr/>
      </dsp:nvSpPr>
      <dsp:spPr>
        <a:xfrm>
          <a:off x="4887732" y="1613381"/>
          <a:ext cx="99664" cy="99664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B4401D-6522-4C20-B3D8-9C26C9FE1FC9}">
      <dsp:nvSpPr>
        <dsp:cNvPr id="0" name=""/>
        <dsp:cNvSpPr/>
      </dsp:nvSpPr>
      <dsp:spPr>
        <a:xfrm>
          <a:off x="5393645" y="2119020"/>
          <a:ext cx="99664" cy="99664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8BFCFE-3014-48C8-8447-AE2E733F4F0F}">
      <dsp:nvSpPr>
        <dsp:cNvPr id="0" name=""/>
        <dsp:cNvSpPr/>
      </dsp:nvSpPr>
      <dsp:spPr>
        <a:xfrm>
          <a:off x="2715268" y="0"/>
          <a:ext cx="1860714" cy="731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b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Encryption</a:t>
          </a:r>
        </a:p>
      </dsp:txBody>
      <dsp:txXfrm>
        <a:off x="2715268" y="0"/>
        <a:ext cx="1860714" cy="731484"/>
      </dsp:txXfrm>
    </dsp:sp>
    <dsp:sp modelId="{824231C3-C707-4746-923D-955D6BA82A3E}">
      <dsp:nvSpPr>
        <dsp:cNvPr id="0" name=""/>
        <dsp:cNvSpPr/>
      </dsp:nvSpPr>
      <dsp:spPr>
        <a:xfrm>
          <a:off x="4978299" y="865437"/>
          <a:ext cx="2765926" cy="731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Training</a:t>
          </a:r>
          <a:endParaRPr lang="en-US" sz="2600" b="1" kern="1200" dirty="0"/>
        </a:p>
      </dsp:txBody>
      <dsp:txXfrm>
        <a:off x="4978299" y="865437"/>
        <a:ext cx="2765926" cy="731484"/>
      </dsp:txXfrm>
    </dsp:sp>
    <dsp:sp modelId="{E1A52810-547C-432A-8FD8-1B4CF9FF0B59}">
      <dsp:nvSpPr>
        <dsp:cNvPr id="0" name=""/>
        <dsp:cNvSpPr/>
      </dsp:nvSpPr>
      <dsp:spPr>
        <a:xfrm>
          <a:off x="1334143" y="1297471"/>
          <a:ext cx="3981687" cy="731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Endpoint Security</a:t>
          </a:r>
        </a:p>
      </dsp:txBody>
      <dsp:txXfrm>
        <a:off x="1334143" y="1297471"/>
        <a:ext cx="3981687" cy="731484"/>
      </dsp:txXfrm>
    </dsp:sp>
    <dsp:sp modelId="{1A454193-34CA-4AF1-9E73-13B254395346}">
      <dsp:nvSpPr>
        <dsp:cNvPr id="0" name=""/>
        <dsp:cNvSpPr/>
      </dsp:nvSpPr>
      <dsp:spPr>
        <a:xfrm>
          <a:off x="5759753" y="2675405"/>
          <a:ext cx="99664" cy="99664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9478FB-F6B4-4EB6-ACA7-8CE8A89D0641}">
      <dsp:nvSpPr>
        <dsp:cNvPr id="0" name=""/>
        <dsp:cNvSpPr/>
      </dsp:nvSpPr>
      <dsp:spPr>
        <a:xfrm>
          <a:off x="5730225" y="1684360"/>
          <a:ext cx="4131046" cy="731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Manual controls</a:t>
          </a:r>
        </a:p>
      </dsp:txBody>
      <dsp:txXfrm>
        <a:off x="5730225" y="1684360"/>
        <a:ext cx="4131046" cy="731484"/>
      </dsp:txXfrm>
    </dsp:sp>
    <dsp:sp modelId="{C0147029-8418-4A12-898B-1FAEA4FF22CF}">
      <dsp:nvSpPr>
        <dsp:cNvPr id="0" name=""/>
        <dsp:cNvSpPr/>
      </dsp:nvSpPr>
      <dsp:spPr>
        <a:xfrm>
          <a:off x="1872033" y="2359495"/>
          <a:ext cx="3337007" cy="731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Asset management </a:t>
          </a:r>
        </a:p>
      </dsp:txBody>
      <dsp:txXfrm>
        <a:off x="1872033" y="2359495"/>
        <a:ext cx="3337007" cy="731484"/>
      </dsp:txXfrm>
    </dsp:sp>
    <dsp:sp modelId="{F0B47ED5-749B-428C-B99A-1FB7730B8DC6}">
      <dsp:nvSpPr>
        <dsp:cNvPr id="0" name=""/>
        <dsp:cNvSpPr/>
      </dsp:nvSpPr>
      <dsp:spPr>
        <a:xfrm>
          <a:off x="5229747" y="3840295"/>
          <a:ext cx="2514479" cy="731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Data loss prevention</a:t>
          </a:r>
        </a:p>
      </dsp:txBody>
      <dsp:txXfrm>
        <a:off x="5229747" y="3840295"/>
        <a:ext cx="2514479" cy="7314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8BC433-9357-4982-8056-B8C232E2EC5E}">
      <dsp:nvSpPr>
        <dsp:cNvPr id="0" name=""/>
        <dsp:cNvSpPr/>
      </dsp:nvSpPr>
      <dsp:spPr>
        <a:xfrm>
          <a:off x="1878807" y="1104"/>
          <a:ext cx="1417634" cy="1417634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Data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Policy</a:t>
          </a:r>
        </a:p>
      </dsp:txBody>
      <dsp:txXfrm>
        <a:off x="2086415" y="208712"/>
        <a:ext cx="1002418" cy="1002418"/>
      </dsp:txXfrm>
    </dsp:sp>
    <dsp:sp modelId="{3252BBC7-6A94-4FEF-9FED-8A393C3405AC}">
      <dsp:nvSpPr>
        <dsp:cNvPr id="0" name=""/>
        <dsp:cNvSpPr/>
      </dsp:nvSpPr>
      <dsp:spPr>
        <a:xfrm rot="2160000">
          <a:off x="3251700" y="1090168"/>
          <a:ext cx="377112" cy="4784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262503" y="1152609"/>
        <a:ext cx="263978" cy="287071"/>
      </dsp:txXfrm>
    </dsp:sp>
    <dsp:sp modelId="{EEC57826-D02E-446C-95A8-EFD98D0B22BD}">
      <dsp:nvSpPr>
        <dsp:cNvPr id="0" name=""/>
        <dsp:cNvSpPr/>
      </dsp:nvSpPr>
      <dsp:spPr>
        <a:xfrm>
          <a:off x="3601339" y="1252597"/>
          <a:ext cx="1417634" cy="1417634"/>
        </a:xfrm>
        <a:prstGeom prst="ellipse">
          <a:avLst/>
        </a:prstGeom>
        <a:solidFill>
          <a:schemeClr val="accent1">
            <a:shade val="80000"/>
            <a:hueOff val="109695"/>
            <a:satOff val="-11420"/>
            <a:lumOff val="9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Encrypted USB</a:t>
          </a:r>
        </a:p>
      </dsp:txBody>
      <dsp:txXfrm>
        <a:off x="3808947" y="1460205"/>
        <a:ext cx="1002418" cy="1002418"/>
      </dsp:txXfrm>
    </dsp:sp>
    <dsp:sp modelId="{E18DE3AA-7D5E-4E18-8AA2-98EEF1407230}">
      <dsp:nvSpPr>
        <dsp:cNvPr id="0" name=""/>
        <dsp:cNvSpPr/>
      </dsp:nvSpPr>
      <dsp:spPr>
        <a:xfrm rot="6480000">
          <a:off x="3795924" y="2724516"/>
          <a:ext cx="377112" cy="4784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12196"/>
            <a:satOff val="-11406"/>
            <a:lumOff val="849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3869971" y="2766408"/>
        <a:ext cx="263978" cy="287071"/>
      </dsp:txXfrm>
    </dsp:sp>
    <dsp:sp modelId="{DAF49380-B01F-449A-8379-83709838890C}">
      <dsp:nvSpPr>
        <dsp:cNvPr id="0" name=""/>
        <dsp:cNvSpPr/>
      </dsp:nvSpPr>
      <dsp:spPr>
        <a:xfrm>
          <a:off x="2943391" y="3277554"/>
          <a:ext cx="1417634" cy="1417634"/>
        </a:xfrm>
        <a:prstGeom prst="ellipse">
          <a:avLst/>
        </a:prstGeom>
        <a:solidFill>
          <a:schemeClr val="accent1">
            <a:shade val="80000"/>
            <a:hueOff val="219391"/>
            <a:satOff val="-22840"/>
            <a:lumOff val="18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Endpoint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Security</a:t>
          </a:r>
        </a:p>
      </dsp:txBody>
      <dsp:txXfrm>
        <a:off x="3150999" y="3485162"/>
        <a:ext cx="1002418" cy="1002418"/>
      </dsp:txXfrm>
    </dsp:sp>
    <dsp:sp modelId="{4A9DB928-76A3-45D1-82B3-69E636999D3A}">
      <dsp:nvSpPr>
        <dsp:cNvPr id="0" name=""/>
        <dsp:cNvSpPr/>
      </dsp:nvSpPr>
      <dsp:spPr>
        <a:xfrm rot="10800000">
          <a:off x="2409741" y="3747146"/>
          <a:ext cx="377112" cy="4784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24391"/>
            <a:satOff val="-22812"/>
            <a:lumOff val="1699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2522875" y="3842836"/>
        <a:ext cx="263978" cy="287071"/>
      </dsp:txXfrm>
    </dsp:sp>
    <dsp:sp modelId="{BF3C873C-75AA-4C01-953A-325A6571E71E}">
      <dsp:nvSpPr>
        <dsp:cNvPr id="0" name=""/>
        <dsp:cNvSpPr/>
      </dsp:nvSpPr>
      <dsp:spPr>
        <a:xfrm>
          <a:off x="814224" y="3277554"/>
          <a:ext cx="1417634" cy="1417634"/>
        </a:xfrm>
        <a:prstGeom prst="ellipse">
          <a:avLst/>
        </a:prstGeom>
        <a:solidFill>
          <a:schemeClr val="accent1">
            <a:shade val="80000"/>
            <a:hueOff val="329086"/>
            <a:satOff val="-34261"/>
            <a:lumOff val="27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Training</a:t>
          </a:r>
        </a:p>
      </dsp:txBody>
      <dsp:txXfrm>
        <a:off x="1021832" y="3485162"/>
        <a:ext cx="1002418" cy="1002418"/>
      </dsp:txXfrm>
    </dsp:sp>
    <dsp:sp modelId="{72AD9BDE-7975-4B96-ACA0-034FABAC9639}">
      <dsp:nvSpPr>
        <dsp:cNvPr id="0" name=""/>
        <dsp:cNvSpPr/>
      </dsp:nvSpPr>
      <dsp:spPr>
        <a:xfrm rot="15120000">
          <a:off x="1008809" y="2744818"/>
          <a:ext cx="377112" cy="4784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336587"/>
            <a:satOff val="-34218"/>
            <a:lumOff val="2549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1082856" y="2894306"/>
        <a:ext cx="263978" cy="287071"/>
      </dsp:txXfrm>
    </dsp:sp>
    <dsp:sp modelId="{718A574C-FC72-4385-A8D3-B6F9FD649A8C}">
      <dsp:nvSpPr>
        <dsp:cNvPr id="0" name=""/>
        <dsp:cNvSpPr/>
      </dsp:nvSpPr>
      <dsp:spPr>
        <a:xfrm>
          <a:off x="156275" y="1252597"/>
          <a:ext cx="1417634" cy="1417634"/>
        </a:xfrm>
        <a:prstGeom prst="ellipse">
          <a:avLst/>
        </a:prstGeom>
        <a:solidFill>
          <a:schemeClr val="accent1">
            <a:shade val="80000"/>
            <a:hueOff val="438781"/>
            <a:satOff val="-45681"/>
            <a:lumOff val="36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Productive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employees</a:t>
          </a:r>
        </a:p>
      </dsp:txBody>
      <dsp:txXfrm>
        <a:off x="363883" y="1460205"/>
        <a:ext cx="1002418" cy="1002418"/>
      </dsp:txXfrm>
    </dsp:sp>
    <dsp:sp modelId="{73E47ABE-60F9-48F1-96FF-DAC6DDB6E065}">
      <dsp:nvSpPr>
        <dsp:cNvPr id="0" name=""/>
        <dsp:cNvSpPr/>
      </dsp:nvSpPr>
      <dsp:spPr>
        <a:xfrm rot="19440000">
          <a:off x="1529168" y="1102715"/>
          <a:ext cx="377112" cy="4784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448782"/>
            <a:satOff val="-45624"/>
            <a:lumOff val="3399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539971" y="1231654"/>
        <a:ext cx="263978" cy="2870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150FA9-3E66-4A97-8D2F-905449A1B7D9}">
      <dsp:nvSpPr>
        <dsp:cNvPr id="0" name=""/>
        <dsp:cNvSpPr/>
      </dsp:nvSpPr>
      <dsp:spPr>
        <a:xfrm rot="16200000">
          <a:off x="-274893" y="981272"/>
          <a:ext cx="4078216" cy="3644260"/>
        </a:xfrm>
        <a:prstGeom prst="upArrow">
          <a:avLst>
            <a:gd name="adj1" fmla="val 50000"/>
            <a:gd name="adj2" fmla="val 3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u="sng" kern="1200" dirty="0"/>
            <a:t>Zakázat</a:t>
          </a:r>
          <a:r>
            <a:rPr lang="en-US" sz="1800" b="1" u="sng" kern="1200" dirty="0"/>
            <a:t> USB Port</a:t>
          </a:r>
          <a:r>
            <a:rPr lang="cs-CZ" sz="1800" b="1" u="sng" kern="1200" dirty="0"/>
            <a:t>y</a:t>
          </a:r>
          <a:endParaRPr lang="en-US" sz="1800" b="1" u="sng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+ Ultimate Security</a:t>
          </a:r>
          <a:endParaRPr lang="cs-CZ" sz="1800" b="1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+ Splněny normy</a:t>
          </a:r>
          <a:endParaRPr lang="en-US" sz="1800" b="1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- </a:t>
          </a:r>
          <a:r>
            <a:rPr lang="cs-CZ" sz="1800" b="1" kern="1200" dirty="0"/>
            <a:t>Omezení </a:t>
          </a:r>
          <a:r>
            <a:rPr lang="en-US" sz="1800" b="1" kern="1200" dirty="0"/>
            <a:t>flexibility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- </a:t>
          </a:r>
          <a:r>
            <a:rPr lang="cs-CZ" sz="1800" b="1" kern="1200" dirty="0"/>
            <a:t>Náklady na jiné způsoby bezpečného přesunu dat</a:t>
          </a:r>
          <a:r>
            <a:rPr lang="en-US" sz="1800" b="1" kern="1200" dirty="0"/>
            <a:t> </a:t>
          </a:r>
        </a:p>
      </dsp:txBody>
      <dsp:txXfrm rot="5400000">
        <a:off x="579831" y="1783848"/>
        <a:ext cx="3006514" cy="2039108"/>
      </dsp:txXfrm>
    </dsp:sp>
    <dsp:sp modelId="{C09BA811-FB38-4B28-8479-ACE926146320}">
      <dsp:nvSpPr>
        <dsp:cNvPr id="0" name=""/>
        <dsp:cNvSpPr/>
      </dsp:nvSpPr>
      <dsp:spPr>
        <a:xfrm rot="5400000">
          <a:off x="3535851" y="966231"/>
          <a:ext cx="4078216" cy="3691744"/>
        </a:xfrm>
        <a:prstGeom prst="upArrow">
          <a:avLst>
            <a:gd name="adj1" fmla="val 50000"/>
            <a:gd name="adj2" fmla="val 3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u="sng" kern="1200" dirty="0"/>
            <a:t>Vynutit šifrování</a:t>
          </a:r>
          <a:endParaRPr lang="en-US" sz="1800" b="1" u="sng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+ </a:t>
          </a:r>
          <a:r>
            <a:rPr lang="cs-CZ" sz="1800" b="1" kern="1200" dirty="0"/>
            <a:t>F</a:t>
          </a:r>
          <a:r>
            <a:rPr lang="en-US" sz="1800" b="1" kern="1200" dirty="0" err="1"/>
            <a:t>lexibilit</a:t>
          </a:r>
          <a:r>
            <a:rPr lang="cs-CZ" sz="1800" b="1" kern="1200" dirty="0"/>
            <a:t>a</a:t>
          </a:r>
          <a:endParaRPr lang="en-US" sz="1800" b="1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+ Data </a:t>
          </a:r>
          <a:r>
            <a:rPr lang="cs-CZ" sz="1800" b="1" kern="1200" dirty="0"/>
            <a:t>jsou zabezpečena</a:t>
          </a:r>
          <a:endParaRPr lang="en-US" sz="1800" b="1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+ </a:t>
          </a:r>
          <a:r>
            <a:rPr lang="cs-CZ" sz="1800" b="1" kern="1200" dirty="0"/>
            <a:t>Splněny normy</a:t>
          </a:r>
          <a:endParaRPr lang="en-US" sz="1800" b="1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- </a:t>
          </a:r>
          <a:r>
            <a:rPr lang="cs-CZ" sz="1800" b="1" kern="1200" dirty="0"/>
            <a:t>Investice do </a:t>
          </a:r>
          <a:r>
            <a:rPr lang="en-US" sz="1800" b="1" kern="1200" dirty="0"/>
            <a:t>Hardware</a:t>
          </a:r>
        </a:p>
      </dsp:txBody>
      <dsp:txXfrm rot="-5400000">
        <a:off x="3729088" y="1792549"/>
        <a:ext cx="3045689" cy="20391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28B4CE-46D2-4A33-94F8-C7ECE4C252CA}">
      <dsp:nvSpPr>
        <dsp:cNvPr id="0" name=""/>
        <dsp:cNvSpPr/>
      </dsp:nvSpPr>
      <dsp:spPr>
        <a:xfrm>
          <a:off x="802865" y="0"/>
          <a:ext cx="9099136" cy="4968001"/>
        </a:xfrm>
        <a:prstGeom prst="rightArrow">
          <a:avLst/>
        </a:prstGeom>
        <a:solidFill>
          <a:schemeClr val="accent5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CC604C-9B32-40F7-888E-E7CDC005EBE2}">
      <dsp:nvSpPr>
        <dsp:cNvPr id="0" name=""/>
        <dsp:cNvSpPr/>
      </dsp:nvSpPr>
      <dsp:spPr>
        <a:xfrm>
          <a:off x="3136" y="1029270"/>
          <a:ext cx="1887987" cy="2909460"/>
        </a:xfrm>
        <a:prstGeom prst="roundRect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100% 256-bit AES hardware based encryption in XTS block cipher mode.</a:t>
          </a:r>
        </a:p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/>
        </a:p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Lockout</a:t>
          </a:r>
          <a:r>
            <a:rPr lang="en-US" sz="1400" kern="1200" dirty="0"/>
            <a:t> after 10 incorrect password entries wiping keys and formatting the drive.</a:t>
          </a:r>
        </a:p>
      </dsp:txBody>
      <dsp:txXfrm>
        <a:off x="95300" y="1121434"/>
        <a:ext cx="1703659" cy="2725132"/>
      </dsp:txXfrm>
    </dsp:sp>
    <dsp:sp modelId="{58185252-0ACF-4BEC-AE4F-8BB961C4B1A4}">
      <dsp:nvSpPr>
        <dsp:cNvPr id="0" name=""/>
        <dsp:cNvSpPr/>
      </dsp:nvSpPr>
      <dsp:spPr>
        <a:xfrm>
          <a:off x="2205788" y="1047880"/>
          <a:ext cx="1887987" cy="2872239"/>
        </a:xfrm>
        <a:prstGeom prst="roundRect">
          <a:avLst/>
        </a:prstGeom>
        <a:solidFill>
          <a:schemeClr val="accent5">
            <a:shade val="50000"/>
            <a:hueOff val="77569"/>
            <a:satOff val="-31531"/>
            <a:lumOff val="236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Enforced complex password </a:t>
          </a:r>
          <a:r>
            <a:rPr lang="en-US" sz="1400" kern="1200" dirty="0"/>
            <a:t>with minimum password length.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/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Hardware based authentication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/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Digitally Signed Firmware</a:t>
          </a:r>
          <a:endParaRPr lang="en-US" sz="1400" kern="1200" dirty="0"/>
        </a:p>
      </dsp:txBody>
      <dsp:txXfrm>
        <a:off x="2297952" y="1140044"/>
        <a:ext cx="1703659" cy="2687911"/>
      </dsp:txXfrm>
    </dsp:sp>
    <dsp:sp modelId="{5BAFB339-7258-4467-9F84-CFC11707C3CB}">
      <dsp:nvSpPr>
        <dsp:cNvPr id="0" name=""/>
        <dsp:cNvSpPr/>
      </dsp:nvSpPr>
      <dsp:spPr>
        <a:xfrm>
          <a:off x="4408439" y="1029270"/>
          <a:ext cx="1887987" cy="2909460"/>
        </a:xfrm>
        <a:prstGeom prst="roundRect">
          <a:avLst/>
        </a:prstGeom>
        <a:solidFill>
          <a:schemeClr val="accent5">
            <a:shade val="50000"/>
            <a:hueOff val="155139"/>
            <a:satOff val="-63062"/>
            <a:lumOff val="4720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Wear-leveling</a:t>
          </a:r>
          <a:r>
            <a:rPr lang="en-US" sz="1400" kern="1200" dirty="0"/>
            <a:t>: Under extreme drive usage (writing 80% drive capacity each and every day) drive endurance would exceed 10 years of use!</a:t>
          </a:r>
        </a:p>
      </dsp:txBody>
      <dsp:txXfrm>
        <a:off x="4500603" y="1121434"/>
        <a:ext cx="1703659" cy="2725132"/>
      </dsp:txXfrm>
    </dsp:sp>
    <dsp:sp modelId="{B61BC83F-FAC8-48C1-A103-F38150BD70F2}">
      <dsp:nvSpPr>
        <dsp:cNvPr id="0" name=""/>
        <dsp:cNvSpPr/>
      </dsp:nvSpPr>
      <dsp:spPr>
        <a:xfrm>
          <a:off x="6611091" y="1029270"/>
          <a:ext cx="1887987" cy="2909460"/>
        </a:xfrm>
        <a:prstGeom prst="roundRect">
          <a:avLst/>
        </a:prstGeom>
        <a:solidFill>
          <a:schemeClr val="accent5">
            <a:shade val="50000"/>
            <a:hueOff val="155139"/>
            <a:satOff val="-63062"/>
            <a:lumOff val="4720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TAA Compliant</a:t>
          </a:r>
        </a:p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5 Year warranty </a:t>
          </a:r>
          <a:r>
            <a:rPr lang="en-US" sz="1400" kern="1200" dirty="0"/>
            <a:t>with free global technical support </a:t>
          </a:r>
        </a:p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Rugged, waterproof metal casing</a:t>
          </a:r>
        </a:p>
      </dsp:txBody>
      <dsp:txXfrm>
        <a:off x="6703255" y="1121434"/>
        <a:ext cx="1703659" cy="2725132"/>
      </dsp:txXfrm>
    </dsp:sp>
    <dsp:sp modelId="{3AF6F7D5-C48B-4256-ABB2-75F9958B9553}">
      <dsp:nvSpPr>
        <dsp:cNvPr id="0" name=""/>
        <dsp:cNvSpPr/>
      </dsp:nvSpPr>
      <dsp:spPr>
        <a:xfrm>
          <a:off x="8813743" y="1029270"/>
          <a:ext cx="1887987" cy="2909460"/>
        </a:xfrm>
        <a:prstGeom prst="roundRect">
          <a:avLst/>
        </a:prstGeom>
        <a:solidFill>
          <a:schemeClr val="accent5">
            <a:shade val="50000"/>
            <a:hueOff val="77569"/>
            <a:satOff val="-31531"/>
            <a:lumOff val="236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Customizable</a:t>
          </a:r>
          <a:r>
            <a:rPr lang="en-US" sz="1400" kern="1200" dirty="0"/>
            <a:t> drives and features available including dual password, serialization, co-logo, custom profiles, custom password requirements, and more. </a:t>
          </a:r>
        </a:p>
      </dsp:txBody>
      <dsp:txXfrm>
        <a:off x="8905907" y="1121434"/>
        <a:ext cx="1703659" cy="2725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0F85DCA-888E-3843-BB86-BB7A0595EC66}" type="datetime1">
              <a:rPr lang="en-US" smtClean="0"/>
              <a:pPr>
                <a:defRPr/>
              </a:pPr>
              <a:t>6/13/2017</a:t>
            </a:fld>
            <a:endParaRPr lang="en-US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D438D2C2-198F-46D1-B950-80FCACF6ED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012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43217CE-3499-AA42-959C-D9D75A0D9D44}" type="datetime1">
              <a:rPr lang="en-US" smtClean="0"/>
              <a:pPr>
                <a:defRPr/>
              </a:pPr>
              <a:t>6/13/2017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12F1F29-134F-4217-A45A-FF674B8A6D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4300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ＭＳ Ｐゴシック" pitchFamily="-7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Ponemum</a:t>
            </a:r>
            <a:r>
              <a:rPr lang="en-US" baseline="0" dirty="0"/>
              <a:t> </a:t>
            </a:r>
            <a:r>
              <a:rPr lang="en-US" baseline="0" dirty="0" err="1"/>
              <a:t>Instistute</a:t>
            </a:r>
            <a:r>
              <a:rPr lang="en-US" baseline="0" dirty="0"/>
              <a:t>, 2015. Table 1: Data Loss prevention controls and activities.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2F1F29-134F-4217-A45A-FF674B8A6D9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108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B39F28-0FDC-4F9E-B633-45DEF9C0375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1825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B39F28-0FDC-4F9E-B633-45DEF9C0375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1457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D300 will replace the </a:t>
            </a:r>
            <a:r>
              <a:rPr lang="en-US" dirty="0" err="1"/>
              <a:t>IronKey</a:t>
            </a:r>
            <a:r>
              <a:rPr lang="en-US" dirty="0"/>
              <a:t> x250 and DT4000G2</a:t>
            </a:r>
            <a:endParaRPr lang="cs-CZ" dirty="0"/>
          </a:p>
          <a:p>
            <a:r>
              <a:rPr lang="en-US" sz="2000" dirty="0"/>
              <a:t>Federal Information Processing Standards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B39F28-0FDC-4F9E-B633-45DEF9C03757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6832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2F1F29-134F-4217-A45A-FF674B8A6D9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2540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2F1F29-134F-4217-A45A-FF674B8A6D9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978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175">
              <a:defRPr/>
            </a:pPr>
            <a:r>
              <a:rPr lang="en-US" dirty="0"/>
              <a:t>About half of data breaches are malicious, so IT departments can encrypt data at every</a:t>
            </a:r>
            <a:r>
              <a:rPr lang="en-US" baseline="0" dirty="0"/>
              <a:t> point of entry </a:t>
            </a:r>
            <a:r>
              <a:rPr lang="en-US" dirty="0"/>
              <a:t>protect the personal data that they</a:t>
            </a:r>
            <a:r>
              <a:rPr lang="en-US" baseline="0" dirty="0"/>
              <a:t> collect and store. 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2F1F29-134F-4217-A45A-FF674B8A6D9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079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Locking down USB ports also prevent use of other USB peripherals:</a:t>
            </a:r>
            <a:r>
              <a:rPr lang="en-US" baseline="0" dirty="0"/>
              <a:t> keyboard, mouse, phone charging, </a:t>
            </a:r>
            <a:r>
              <a:rPr lang="en-US" baseline="0" dirty="0" err="1"/>
              <a:t>etc</a:t>
            </a:r>
            <a:endParaRPr lang="en-US" baseline="0" dirty="0"/>
          </a:p>
          <a:p>
            <a:endParaRPr lang="en-US" dirty="0"/>
          </a:p>
          <a:p>
            <a:r>
              <a:rPr lang="en-US" dirty="0"/>
              <a:t>VPN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2F1F29-134F-4217-A45A-FF674B8A6D9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495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E711F1-1183-4417-90EA-C91F0166B36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57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*Password complexity: 3 of the following 4: upper-case letter, lower-case letter, number, special character:!@#$%...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736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>
              <a:ea typeface="ＭＳ Ｐゴシック"/>
              <a:cs typeface="ＭＳ Ｐゴシック"/>
            </a:endParaRPr>
          </a:p>
        </p:txBody>
      </p:sp>
      <p:sp>
        <p:nvSpPr>
          <p:cNvPr id="921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309BED-EDAF-4670-9A5D-D1EBAE299B80}" type="slidenum">
              <a:rPr lang="en-US" smtClean="0">
                <a:solidFill>
                  <a:srgbClr val="000000"/>
                </a:solidFill>
                <a:ea typeface="ＭＳ Ｐゴシック"/>
                <a:cs typeface="ＭＳ Ｐゴシック"/>
              </a:rPr>
              <a:pPr/>
              <a:t>11</a:t>
            </a:fld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642874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B39F28-0FDC-4F9E-B633-45DEF9C0375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768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901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09E9925-1F4C-4B97-961A-D2FFD4F516E6}" type="slidenum">
              <a:rPr lang="en-US" smtClean="0">
                <a:solidFill>
                  <a:srgbClr val="000000"/>
                </a:solidFill>
                <a:ea typeface="ＭＳ Ｐゴシック"/>
                <a:cs typeface="ＭＳ Ｐゴシック"/>
              </a:rPr>
              <a:pPr/>
              <a:t>13</a:t>
            </a:fld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189509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ea typeface="ＭＳ Ｐゴシック"/>
                <a:cs typeface="ＭＳ Ｐゴシック"/>
              </a:rPr>
              <a:t>Android OS is used on the majority </a:t>
            </a:r>
            <a:r>
              <a:rPr lang="en-US">
                <a:ea typeface="ＭＳ Ｐゴシック"/>
                <a:cs typeface="ＭＳ Ｐゴシック"/>
              </a:rPr>
              <a:t>of devices</a:t>
            </a:r>
            <a:endParaRPr lang="en-US" dirty="0">
              <a:ea typeface="ＭＳ Ｐゴシック"/>
              <a:cs typeface="ＭＳ Ｐゴシック"/>
            </a:endParaRPr>
          </a:p>
        </p:txBody>
      </p:sp>
      <p:sp>
        <p:nvSpPr>
          <p:cNvPr id="901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09E9925-1F4C-4B97-961A-D2FFD4F516E6}" type="slidenum">
              <a:rPr lang="en-US" smtClean="0">
                <a:solidFill>
                  <a:srgbClr val="000000"/>
                </a:solidFill>
                <a:ea typeface="ＭＳ Ｐゴシック"/>
                <a:cs typeface="ＭＳ Ｐゴシック"/>
              </a:rPr>
              <a:pPr/>
              <a:t>16</a:t>
            </a:fld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403998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itle_pag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704638" cy="658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3814" y="2316368"/>
            <a:ext cx="5630824" cy="505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4"/>
          <p:cNvSpPr txBox="1"/>
          <p:nvPr/>
        </p:nvSpPr>
        <p:spPr>
          <a:xfrm>
            <a:off x="827048" y="6028654"/>
            <a:ext cx="7293046" cy="397745"/>
          </a:xfrm>
          <a:prstGeom prst="rect">
            <a:avLst/>
          </a:prstGeom>
          <a:noFill/>
        </p:spPr>
        <p:txBody>
          <a:bodyPr anchor="b"/>
          <a:lstStyle/>
          <a:p>
            <a:pPr>
              <a:defRPr/>
            </a:pPr>
            <a:r>
              <a:rPr lang="en-US" sz="580" kern="500" spc="-10" dirty="0">
                <a:solidFill>
                  <a:schemeClr val="bg1"/>
                </a:solidFill>
                <a:latin typeface="Verdana"/>
                <a:ea typeface="ＭＳ Ｐゴシック" charset="-128"/>
                <a:cs typeface="Verdana"/>
              </a:rPr>
              <a:t>©2015 Kingston Technology Corporation. All rights reserved. All trademarks and registered trademarks are the property of their respective owners.</a:t>
            </a:r>
          </a:p>
        </p:txBody>
      </p:sp>
      <p:sp>
        <p:nvSpPr>
          <p:cNvPr id="7" name="TextBox 5"/>
          <p:cNvSpPr txBox="1"/>
          <p:nvPr/>
        </p:nvSpPr>
        <p:spPr>
          <a:xfrm>
            <a:off x="6626533" y="1968913"/>
            <a:ext cx="5771037" cy="824445"/>
          </a:xfrm>
          <a:prstGeom prst="rect">
            <a:avLst/>
          </a:prstGeom>
          <a:noFill/>
        </p:spPr>
        <p:txBody>
          <a:bodyPr anchor="b"/>
          <a:lstStyle/>
          <a:p>
            <a:pPr>
              <a:defRPr/>
            </a:pPr>
            <a:r>
              <a:rPr lang="en-US" sz="3000" dirty="0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rPr>
              <a:t>Kingston Technology</a:t>
            </a:r>
          </a:p>
        </p:txBody>
      </p:sp>
      <p:pic>
        <p:nvPicPr>
          <p:cNvPr id="8" name="Picture 11"/>
          <p:cNvPicPr>
            <a:picLocks noChangeAspect="1"/>
          </p:cNvPicPr>
          <p:nvPr/>
        </p:nvPicPr>
        <p:blipFill>
          <a:blip r:embed="rId4">
            <a:clrChange>
              <a:clrFrom>
                <a:srgbClr val="BF0425"/>
              </a:clrFrom>
              <a:clrTo>
                <a:srgbClr val="BF0425">
                  <a:alpha val="0"/>
                </a:srgbClr>
              </a:clrTo>
            </a:clrChange>
            <a:alphaModFix amt="90000"/>
            <a:duotone>
              <a:srgbClr val="D50E34"/>
              <a:srgbClr val="FFF1C1"/>
            </a:duotone>
            <a:lum bright="-14000"/>
          </a:blip>
          <a:srcRect/>
          <a:stretch>
            <a:fillRect/>
          </a:stretch>
        </p:blipFill>
        <p:spPr bwMode="auto">
          <a:xfrm>
            <a:off x="6063652" y="2804026"/>
            <a:ext cx="5653340" cy="69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6634662" y="2820301"/>
            <a:ext cx="4959455" cy="67101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115888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634661" y="3486798"/>
            <a:ext cx="3162581" cy="671015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115888" indent="0">
              <a:buNone/>
              <a:defRPr/>
            </a:lvl2pPr>
          </a:lstStyle>
          <a:p>
            <a:pPr lvl="0"/>
            <a:fld id="{8BEE18B5-D81C-4B5E-B576-9E70EDF8D954}" type="datetime4">
              <a:rPr lang="en-US" smtClean="0"/>
              <a:pPr lvl="0"/>
              <a:t>September 7, 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82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A07ED-4A02-E54A-B38D-713A7F2C90F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192B59-F05E-7C48-B37D-3FC2786545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85232" y="1180734"/>
            <a:ext cx="5072010" cy="45717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5852319" y="1180734"/>
            <a:ext cx="5267087" cy="45717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693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6C2288-0124-9A4A-963D-BC4CF2E9D43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" y="1428750"/>
            <a:ext cx="11704638" cy="515461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0825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6C2288-0124-9A4A-963D-BC4CF2E9D43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1036638"/>
            <a:ext cx="11704638" cy="52101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5496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5232" y="1311074"/>
            <a:ext cx="5169548" cy="4344715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9858" y="1311074"/>
            <a:ext cx="5169548" cy="4344715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5878B-1AAB-4A5E-A92E-B479BBBC15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85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ED0DE-00BF-49B9-8C5B-7D2793C27A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919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232" y="434320"/>
            <a:ext cx="10534174" cy="61414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32" y="1309053"/>
            <a:ext cx="10534174" cy="45717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12F72-6BFA-4E1F-91D2-98868EA025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029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85232" y="434320"/>
            <a:ext cx="10534174" cy="614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85232" y="1180734"/>
            <a:ext cx="10534174" cy="4571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7745" y="6133806"/>
            <a:ext cx="910361" cy="35050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fld id="{F86C2288-0124-9A4A-963D-BC4CF2E9D43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4" r:id="rId2"/>
    <p:sldLayoutId id="2147483725" r:id="rId3"/>
    <p:sldLayoutId id="2147483734" r:id="rId4"/>
    <p:sldLayoutId id="2147483735" r:id="rId5"/>
    <p:sldLayoutId id="2147483727" r:id="rId6"/>
    <p:sldLayoutId id="2147483757" r:id="rId7"/>
    <p:sldLayoutId id="2147483758" r:id="rId8"/>
  </p:sldLayoutIdLst>
  <p:transition>
    <p:fade/>
  </p:transition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000" kern="1200">
          <a:solidFill>
            <a:srgbClr val="D50E34"/>
          </a:solidFill>
          <a:latin typeface="+mj-lt"/>
          <a:ea typeface="ＭＳ Ｐゴシック" charset="-128"/>
          <a:cs typeface="Arial (Headings)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AA1B21"/>
          </a:solidFill>
          <a:latin typeface="Calibri" pitchFamily="-1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AA1B21"/>
          </a:solidFill>
          <a:latin typeface="Calibri" pitchFamily="-1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AA1B21"/>
          </a:solidFill>
          <a:latin typeface="Calibri" pitchFamily="-1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AA1B21"/>
          </a:solidFill>
          <a:latin typeface="Calibri" pitchFamily="-1" charset="0"/>
          <a:ea typeface="ＭＳ Ｐゴシック" charset="-128"/>
          <a:cs typeface="ＭＳ Ｐゴシック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114300" indent="-114300" algn="l" defTabSz="457200" rtl="0" eaLnBrk="1" fontAlgn="base" hangingPunct="1">
        <a:spcBef>
          <a:spcPts val="900"/>
        </a:spcBef>
        <a:spcAft>
          <a:spcPct val="0"/>
        </a:spcAft>
        <a:buFont typeface="Arial" pitchFamily="-1" charset="0"/>
        <a:buChar char="•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292100" indent="-177800" algn="l" defTabSz="457200" rtl="0" eaLnBrk="1" fontAlgn="base" hangingPunct="1">
        <a:spcBef>
          <a:spcPts val="900"/>
        </a:spcBef>
        <a:spcAft>
          <a:spcPct val="0"/>
        </a:spcAft>
        <a:buFont typeface="Lucida Grande"/>
        <a:buChar char="–"/>
        <a:tabLst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406400" indent="-114300" algn="l" defTabSz="457200" rtl="0" eaLnBrk="1" fontAlgn="base" hangingPunct="1">
        <a:spcBef>
          <a:spcPts val="900"/>
        </a:spcBef>
        <a:spcAft>
          <a:spcPct val="0"/>
        </a:spcAft>
        <a:buFont typeface="Arial" pitchFamily="-1" charset="0"/>
        <a:buChar char="•"/>
        <a:tabLst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406400" indent="-114300" algn="l" defTabSz="457200" rtl="0" eaLnBrk="1" fontAlgn="base" hangingPunct="1">
        <a:spcBef>
          <a:spcPts val="900"/>
        </a:spcBef>
        <a:spcAft>
          <a:spcPct val="0"/>
        </a:spcAft>
        <a:buFont typeface="Arial" pitchFamily="-1" charset="0"/>
        <a:buChar char="•"/>
        <a:tabLst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406400" indent="-114300" algn="l" defTabSz="457200" rtl="0" eaLnBrk="1" fontAlgn="base" hangingPunct="1">
        <a:spcBef>
          <a:spcPts val="900"/>
        </a:spcBef>
        <a:spcAft>
          <a:spcPct val="0"/>
        </a:spcAft>
        <a:buFont typeface="Arial" pitchFamily="-1" charset="0"/>
        <a:buChar char="•"/>
        <a:tabLst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0.png"/><Relationship Id="rId7" Type="http://schemas.openxmlformats.org/officeDocument/2006/relationships/image" Target="../media/image1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Šifrované USB disky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634661" y="3486798"/>
            <a:ext cx="4402234" cy="671015"/>
          </a:xfrm>
        </p:spPr>
        <p:txBody>
          <a:bodyPr/>
          <a:lstStyle/>
          <a:p>
            <a:r>
              <a:rPr lang="cs-CZ" b="1" dirty="0"/>
              <a:t>Jakub Mazal</a:t>
            </a:r>
            <a:endParaRPr lang="en-GB" b="1" dirty="0"/>
          </a:p>
          <a:p>
            <a:r>
              <a:rPr lang="cs-CZ" dirty="0"/>
              <a:t>COMGUARD a.s.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/>
          </p:cNvSpPr>
          <p:nvPr>
            <p:ph type="title" idx="4294967295"/>
          </p:nvPr>
        </p:nvSpPr>
        <p:spPr>
          <a:xfrm>
            <a:off x="550816" y="435428"/>
            <a:ext cx="10870141" cy="614142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Common Features for the DT4000G2 &amp; DTVP30</a:t>
            </a:r>
          </a:p>
        </p:txBody>
      </p:sp>
      <p:sp>
        <p:nvSpPr>
          <p:cNvPr id="13316" name="Content Placeholder 2"/>
          <p:cNvSpPr>
            <a:spLocks/>
          </p:cNvSpPr>
          <p:nvPr/>
        </p:nvSpPr>
        <p:spPr bwMode="auto">
          <a:xfrm>
            <a:off x="5072010" y="6217621"/>
            <a:ext cx="877848" cy="36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3038" indent="-173038" algn="ctr">
              <a:spcBef>
                <a:spcPts val="900"/>
              </a:spcBef>
              <a:buFont typeface="Arial" charset="0"/>
              <a:buNone/>
            </a:pPr>
            <a:endParaRPr lang="en-US" sz="1300" dirty="0">
              <a:solidFill>
                <a:srgbClr val="E10126"/>
              </a:solidFill>
              <a:latin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5878B-1AAB-4A5E-A92E-B479BBBC158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aphicFrame>
        <p:nvGraphicFramePr>
          <p:cNvPr id="7" name="Content Placeholder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89325645"/>
              </p:ext>
            </p:extLst>
          </p:nvPr>
        </p:nvGraphicFramePr>
        <p:xfrm>
          <a:off x="547889" y="1205381"/>
          <a:ext cx="10704867" cy="4968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754" y="1169028"/>
            <a:ext cx="2500312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2504" y="1174750"/>
            <a:ext cx="2291361" cy="999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19863" y="1086939"/>
            <a:ext cx="17459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FIPS 140-2 Level 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43254" y="1102811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FIPS 197</a:t>
            </a:r>
          </a:p>
        </p:txBody>
      </p:sp>
    </p:spTree>
    <p:extLst>
      <p:ext uri="{BB962C8B-B14F-4D97-AF65-F5344CB8AC3E}">
        <p14:creationId xmlns:p14="http://schemas.microsoft.com/office/powerpoint/2010/main" val="1843796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028B4CE-46D2-4A33-94F8-C7ECE4C252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6028B4CE-46D2-4A33-94F8-C7ECE4C252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CCC604C-9B32-40F7-888E-E7CDC005EB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BCCC604C-9B32-40F7-888E-E7CDC005EB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8185252-0ACF-4BEC-AE4F-8BB961C4B1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58185252-0ACF-4BEC-AE4F-8BB961C4B1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BAFB339-7258-4467-9F84-CFC11707C3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5BAFB339-7258-4467-9F84-CFC11707C3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61BC83F-FAC8-48C1-A103-F38150BD70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B61BC83F-FAC8-48C1-A103-F38150BD70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AF6F7D5-C48B-4256-ABB2-75F9958B9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3AF6F7D5-C48B-4256-ABB2-75F9958B95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950087" y="1914048"/>
            <a:ext cx="6036097" cy="3892109"/>
          </a:xfrm>
          <a:prstGeom prst="roundRect">
            <a:avLst>
              <a:gd name="adj" fmla="val 1780"/>
            </a:avLst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731540" y="1161232"/>
            <a:ext cx="4681855" cy="2176167"/>
          </a:xfrm>
          <a:prstGeom prst="roundRect">
            <a:avLst>
              <a:gd name="adj" fmla="val 3366"/>
            </a:avLst>
          </a:prstGeom>
          <a:solidFill>
            <a:srgbClr val="333333"/>
          </a:solidFill>
          <a:ln w="9525" algn="ctr">
            <a:noFill/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  <a:latin typeface="Calibri"/>
              <a:ea typeface="ＭＳ Ｐゴシック" pitchFamily="34" charset="-128"/>
              <a:cs typeface="Arial" charset="0"/>
            </a:endParaRPr>
          </a:p>
        </p:txBody>
      </p:sp>
      <p:sp>
        <p:nvSpPr>
          <p:cNvPr id="91139" name="Rectangle 6"/>
          <p:cNvSpPr>
            <a:spLocks noChangeArrowheads="1"/>
          </p:cNvSpPr>
          <p:nvPr/>
        </p:nvSpPr>
        <p:spPr bwMode="auto">
          <a:xfrm>
            <a:off x="5413394" y="2124359"/>
            <a:ext cx="557279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>
              <a:buFont typeface="Arial" charset="0"/>
              <a:buChar char="•"/>
            </a:pPr>
            <a:r>
              <a:rPr lang="en-GB" sz="1800" dirty="0">
                <a:solidFill>
                  <a:srgbClr val="FFC000"/>
                </a:solidFill>
                <a:latin typeface="Calibri" pitchFamily="34" charset="0"/>
                <a:cs typeface="Arial" charset="0"/>
              </a:rPr>
              <a:t>NOD 32® AV Engine</a:t>
            </a:r>
            <a:r>
              <a:rPr lang="en-GB" sz="1800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 provided by ESET</a:t>
            </a:r>
          </a:p>
          <a:p>
            <a:pPr marL="627063" lvl="1" indent="-169863">
              <a:buFont typeface="Arial" charset="0"/>
              <a:buChar char="•"/>
            </a:pPr>
            <a:r>
              <a:rPr lang="en-GB" sz="1800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Powerful </a:t>
            </a:r>
            <a:r>
              <a:rPr lang="en-GB" sz="1800" dirty="0">
                <a:solidFill>
                  <a:srgbClr val="FFC000"/>
                </a:solidFill>
                <a:latin typeface="Calibri" pitchFamily="34" charset="0"/>
                <a:cs typeface="Arial" charset="0"/>
              </a:rPr>
              <a:t>antivirus utility </a:t>
            </a:r>
            <a:r>
              <a:rPr lang="en-GB" sz="1800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that prevents viruses, Trojans and other malware from spreading via USB.</a:t>
            </a:r>
          </a:p>
          <a:p>
            <a:pPr marL="169863" indent="-169863">
              <a:buFont typeface="Arial" charset="0"/>
              <a:buChar char="•"/>
            </a:pPr>
            <a:r>
              <a:rPr lang="en-GB" sz="1800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Easy to deploy, factory pre-activated solution</a:t>
            </a:r>
          </a:p>
          <a:p>
            <a:pPr marL="169863" indent="-169863">
              <a:buFont typeface="Arial" charset="0"/>
              <a:buChar char="•"/>
            </a:pPr>
            <a:r>
              <a:rPr lang="en-GB" sz="1800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Automatically loads when user successfully authenticates the drive</a:t>
            </a:r>
          </a:p>
          <a:p>
            <a:pPr marL="169863" indent="-169863">
              <a:buFont typeface="Arial" charset="0"/>
              <a:buChar char="•"/>
            </a:pPr>
            <a:r>
              <a:rPr lang="en-GB" sz="1800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System tray icon notifies users of threat</a:t>
            </a:r>
          </a:p>
          <a:p>
            <a:pPr marL="169863" indent="-169863">
              <a:buFont typeface="Arial" charset="0"/>
              <a:buChar char="•"/>
            </a:pPr>
            <a:r>
              <a:rPr lang="en-GB" sz="1800" dirty="0">
                <a:solidFill>
                  <a:srgbClr val="FFC000"/>
                </a:solidFill>
                <a:latin typeface="Calibri" pitchFamily="34" charset="0"/>
              </a:rPr>
              <a:t>USB 3.0</a:t>
            </a:r>
            <a:r>
              <a:rPr lang="en-GB" sz="1800" dirty="0">
                <a:solidFill>
                  <a:srgbClr val="FFFFFF"/>
                </a:solidFill>
                <a:latin typeface="Calibri" pitchFamily="34" charset="0"/>
              </a:rPr>
              <a:t>, backwards compatible with USB 2.0</a:t>
            </a:r>
            <a:endParaRPr lang="en-GB" sz="1800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  <a:p>
            <a:pPr marL="169863" indent="-169863">
              <a:buFont typeface="Arial" charset="0"/>
              <a:buChar char="•"/>
            </a:pPr>
            <a:r>
              <a:rPr lang="en-US" sz="1800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4GB – 64GB capacities</a:t>
            </a:r>
          </a:p>
          <a:p>
            <a:pPr marL="169863" indent="-169863">
              <a:buFont typeface="Arial" charset="0"/>
              <a:buChar char="•"/>
            </a:pPr>
            <a:r>
              <a:rPr lang="en-GB" sz="1800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ESET: Windows (XP, Vista, 7, 8) compatible </a:t>
            </a:r>
          </a:p>
          <a:p>
            <a:pPr marL="169863" indent="-169863">
              <a:buFont typeface="Arial" charset="0"/>
              <a:buChar char="•"/>
            </a:pPr>
            <a:r>
              <a:rPr lang="en-GB" sz="1800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Part Number: DTVP30AV/</a:t>
            </a:r>
            <a:r>
              <a:rPr lang="en-GB" sz="1800" dirty="0" err="1">
                <a:solidFill>
                  <a:srgbClr val="FFFFFF"/>
                </a:solidFill>
                <a:latin typeface="Calibri" pitchFamily="34" charset="0"/>
                <a:cs typeface="Arial" charset="0"/>
              </a:rPr>
              <a:t>xxGB</a:t>
            </a:r>
            <a:endParaRPr lang="en-GB" sz="1800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  <a:p>
            <a:pPr marL="169863" indent="-169863">
              <a:buFont typeface="Arial" charset="0"/>
              <a:buChar char="•"/>
            </a:pPr>
            <a:endParaRPr lang="en-GB" sz="1800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91140" name="Rectangle 2"/>
          <p:cNvSpPr txBox="1">
            <a:spLocks noChangeArrowheads="1"/>
          </p:cNvSpPr>
          <p:nvPr/>
        </p:nvSpPr>
        <p:spPr bwMode="auto">
          <a:xfrm>
            <a:off x="542652" y="381000"/>
            <a:ext cx="10631713" cy="43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GB" sz="3600" dirty="0" err="1">
                <a:solidFill>
                  <a:srgbClr val="D50E34"/>
                </a:solidFill>
                <a:latin typeface="+mj-lt"/>
                <a:cs typeface="Arial" charset="0"/>
              </a:rPr>
              <a:t>DataTraveler</a:t>
            </a:r>
            <a:r>
              <a:rPr lang="en-GB" sz="3600" dirty="0">
                <a:solidFill>
                  <a:srgbClr val="D50E34"/>
                </a:solidFill>
                <a:latin typeface="+mj-lt"/>
                <a:cs typeface="Arial" charset="0"/>
              </a:rPr>
              <a:t> Vault Privacy 3.0 with ESET Anti-Virus</a:t>
            </a:r>
          </a:p>
        </p:txBody>
      </p:sp>
      <p:pic>
        <p:nvPicPr>
          <p:cNvPr id="91141" name="Picture 10" descr="ESET-Smart-Security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0493" y="778222"/>
            <a:ext cx="1491529" cy="111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2" name="Picture 11" descr="eset_logo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12" y="3561417"/>
            <a:ext cx="2170235" cy="248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3" name="Picture 12" descr="eset_logo_blue_295974_29597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86" y="1337503"/>
            <a:ext cx="4194162" cy="182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4" name="Picture 13" descr="MKF_502_Best Practices_AV_Support_HR.bmp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25" y="3584275"/>
            <a:ext cx="1513880" cy="1462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5" name="Picture 15" descr="3.bmp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780" y="4513871"/>
            <a:ext cx="1589067" cy="1536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9A1266-9444-4ACF-92E3-2EB8F60F9AD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78667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/>
          </p:cNvSpPr>
          <p:nvPr>
            <p:ph type="title"/>
          </p:nvPr>
        </p:nvSpPr>
        <p:spPr>
          <a:xfrm>
            <a:off x="539930" y="435428"/>
            <a:ext cx="10534174" cy="614142"/>
          </a:xfrm>
        </p:spPr>
        <p:txBody>
          <a:bodyPr/>
          <a:lstStyle/>
          <a:p>
            <a:r>
              <a:rPr lang="en-US" dirty="0" err="1">
                <a:ea typeface="ＭＳ Ｐゴシック"/>
              </a:rPr>
              <a:t>DataTraveler</a:t>
            </a:r>
            <a:r>
              <a:rPr lang="en-US" dirty="0">
                <a:ea typeface="ＭＳ Ｐゴシック"/>
              </a:rPr>
              <a:t> 4000G2: </a:t>
            </a:r>
            <a:r>
              <a:rPr lang="en-US" dirty="0">
                <a:ea typeface="ＭＳ Ｐゴシック" pitchFamily="34" charset="-128"/>
              </a:rPr>
              <a:t>FIPS 140-2 Level 3</a:t>
            </a:r>
            <a:endParaRPr lang="en-US" dirty="0">
              <a:ea typeface="ＭＳ Ｐゴシック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152599" y="1256369"/>
            <a:ext cx="6304833" cy="4838685"/>
          </a:xfrm>
          <a:prstGeom prst="roundRect">
            <a:avLst>
              <a:gd name="adj" fmla="val 1780"/>
            </a:avLst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800" dirty="0"/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331466" y="1360448"/>
            <a:ext cx="5004891" cy="2591118"/>
          </a:xfrm>
          <a:prstGeom prst="roundRect">
            <a:avLst>
              <a:gd name="adj" fmla="val 3366"/>
            </a:avLst>
          </a:prstGeom>
          <a:solidFill>
            <a:srgbClr val="333333"/>
          </a:solidFill>
          <a:ln w="9525" algn="ctr">
            <a:noFill/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0900" name="Rectangle 6"/>
          <p:cNvSpPr>
            <a:spLocks noChangeArrowheads="1"/>
          </p:cNvSpPr>
          <p:nvPr/>
        </p:nvSpPr>
        <p:spPr bwMode="auto">
          <a:xfrm>
            <a:off x="5351557" y="1197394"/>
            <a:ext cx="6188286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>
              <a:buFont typeface="Arial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  <a:latin typeface="Calibri" pitchFamily="34" charset="0"/>
              </a:rPr>
              <a:t>100% hardware encryption</a:t>
            </a:r>
          </a:p>
          <a:p>
            <a:pPr marL="627063" lvl="1" indent="-169863">
              <a:buFont typeface="Arial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  <a:latin typeface="Calibri" pitchFamily="34" charset="0"/>
              </a:rPr>
              <a:t>256-bit AES Hardware encryption</a:t>
            </a:r>
          </a:p>
          <a:p>
            <a:pPr marL="627063" lvl="1" indent="-169863">
              <a:buFont typeface="Arial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  <a:latin typeface="Calibri" pitchFamily="34" charset="0"/>
              </a:rPr>
              <a:t>XTS block cipher mode</a:t>
            </a:r>
          </a:p>
          <a:p>
            <a:pPr marL="169863" indent="-169863">
              <a:buFont typeface="Arial" pitchFamily="34" charset="0"/>
              <a:buChar char="•"/>
            </a:pPr>
            <a:r>
              <a:rPr lang="en-US" sz="1800" dirty="0">
                <a:solidFill>
                  <a:srgbClr val="FFC000"/>
                </a:solidFill>
                <a:latin typeface="Calibri" pitchFamily="34" charset="0"/>
              </a:rPr>
              <a:t>FIPS 140-2 Level 3 Validated </a:t>
            </a:r>
          </a:p>
          <a:p>
            <a:pPr marL="627063" lvl="1" indent="-169863">
              <a:buFont typeface="Arial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  <a:latin typeface="Calibri" pitchFamily="34" charset="0"/>
              </a:rPr>
              <a:t>Certificate #2307</a:t>
            </a:r>
          </a:p>
          <a:p>
            <a:pPr marL="119063" indent="-119063">
              <a:spcBef>
                <a:spcPts val="300"/>
              </a:spcBef>
              <a:buFont typeface="Arial" pitchFamily="34" charset="0"/>
              <a:buChar char="•"/>
            </a:pPr>
            <a:r>
              <a:rPr lang="en-GB" sz="1800" dirty="0">
                <a:solidFill>
                  <a:srgbClr val="FFC000"/>
                </a:solidFill>
                <a:latin typeface="Calibri" pitchFamily="34" charset="0"/>
              </a:rPr>
              <a:t>USB 3.0</a:t>
            </a:r>
            <a:r>
              <a:rPr lang="en-GB" sz="1800" dirty="0">
                <a:solidFill>
                  <a:srgbClr val="FFFFFF"/>
                </a:solidFill>
                <a:latin typeface="Calibri" pitchFamily="34" charset="0"/>
              </a:rPr>
              <a:t>, backwards compatible with USB 2.0</a:t>
            </a:r>
            <a:endParaRPr lang="en-US" sz="1800" dirty="0">
              <a:solidFill>
                <a:schemeClr val="bg1"/>
              </a:solidFill>
              <a:latin typeface="Calibri" pitchFamily="34" charset="0"/>
            </a:endParaRPr>
          </a:p>
          <a:p>
            <a:pPr marL="119063" indent="-119063">
              <a:spcBef>
                <a:spcPts val="300"/>
              </a:spcBef>
              <a:buFont typeface="Arial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Locks and reformats after 10 intrusion attempts</a:t>
            </a:r>
          </a:p>
          <a:p>
            <a:pPr marL="119063" indent="-119063">
              <a:spcBef>
                <a:spcPts val="300"/>
              </a:spcBef>
              <a:buFont typeface="Arial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Enforced complex password</a:t>
            </a:r>
            <a:endParaRPr lang="en-US" sz="1800" dirty="0">
              <a:solidFill>
                <a:srgbClr val="FFFFFF"/>
              </a:solidFill>
              <a:latin typeface="Calibri" pitchFamily="34" charset="0"/>
            </a:endParaRPr>
          </a:p>
          <a:p>
            <a:pPr marL="119063" indent="-119063">
              <a:spcBef>
                <a:spcPts val="300"/>
              </a:spcBef>
              <a:buFont typeface="Arial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  <a:latin typeface="Calibri" pitchFamily="34" charset="0"/>
              </a:rPr>
              <a:t>User selectable read only mode</a:t>
            </a:r>
          </a:p>
          <a:p>
            <a:pPr marL="627063" lvl="1" indent="-169863">
              <a:buFont typeface="Arial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  <a:latin typeface="Calibri" pitchFamily="34" charset="0"/>
              </a:rPr>
              <a:t>Protection against spreading viruses</a:t>
            </a:r>
          </a:p>
          <a:p>
            <a:pPr marL="169863" indent="-169863">
              <a:buFont typeface="Arial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  <a:latin typeface="Calibri" pitchFamily="34" charset="0"/>
              </a:rPr>
              <a:t>Rugged waterproof metal casing</a:t>
            </a:r>
          </a:p>
          <a:p>
            <a:pPr marL="169863" indent="-169863">
              <a:buFont typeface="Arial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  <a:latin typeface="Calibri" pitchFamily="34" charset="0"/>
              </a:rPr>
              <a:t>Windows, Mac &amp; Linux OS support</a:t>
            </a:r>
          </a:p>
          <a:p>
            <a:pPr marL="169863" indent="-169863">
              <a:buFont typeface="Arial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  <a:latin typeface="Calibri" pitchFamily="34" charset="0"/>
              </a:rPr>
              <a:t>Customization and Co-Logo program </a:t>
            </a:r>
          </a:p>
          <a:p>
            <a:pPr marL="169863" indent="-169863">
              <a:buFont typeface="Arial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  <a:latin typeface="Calibri" pitchFamily="34" charset="0"/>
              </a:rPr>
              <a:t>5 Year Warranty</a:t>
            </a:r>
          </a:p>
          <a:p>
            <a:pPr marL="169863" indent="-169863">
              <a:buFont typeface="Arial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  <a:latin typeface="Calibri" pitchFamily="34" charset="0"/>
              </a:rPr>
              <a:t>4 - 64GB capacities</a:t>
            </a:r>
          </a:p>
          <a:p>
            <a:pPr marL="169863" indent="-169863">
              <a:buFont typeface="Arial" pitchFamily="34" charset="0"/>
              <a:buChar char="•"/>
            </a:pPr>
            <a:r>
              <a:rPr lang="en-US" dirty="0">
                <a:solidFill>
                  <a:srgbClr val="FFC000"/>
                </a:solidFill>
                <a:latin typeface="Calibri" pitchFamily="34" charset="0"/>
              </a:rPr>
              <a:t>Management ready SKU : DT4000G2DM</a:t>
            </a:r>
          </a:p>
          <a:p>
            <a:pPr marL="169863" indent="-169863">
              <a:buFont typeface="Arial" pitchFamily="34" charset="0"/>
              <a:buChar char="•"/>
            </a:pPr>
            <a:r>
              <a:rPr lang="en-US" sz="1800" dirty="0">
                <a:solidFill>
                  <a:srgbClr val="FFC000"/>
                </a:solidFill>
                <a:latin typeface="Calibri" pitchFamily="34" charset="0"/>
              </a:rPr>
              <a:t>DT4000G2 will phase out in Q3 as FIPS drives moves to </a:t>
            </a:r>
            <a:r>
              <a:rPr lang="en-US" sz="1800" dirty="0" err="1">
                <a:solidFill>
                  <a:srgbClr val="FFC000"/>
                </a:solidFill>
                <a:latin typeface="Calibri" pitchFamily="34" charset="0"/>
              </a:rPr>
              <a:t>Ironkey</a:t>
            </a:r>
            <a:endParaRPr lang="en-US" sz="1800" dirty="0">
              <a:solidFill>
                <a:srgbClr val="FFC000"/>
              </a:solidFill>
              <a:latin typeface="Calibri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9154" y="289116"/>
            <a:ext cx="1219233" cy="967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9A1266-9444-4ACF-92E3-2EB8F60F9AD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361219"/>
              </p:ext>
            </p:extLst>
          </p:nvPr>
        </p:nvGraphicFramePr>
        <p:xfrm>
          <a:off x="431530" y="4349392"/>
          <a:ext cx="4389235" cy="138516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118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47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62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7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USB 3.0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85" marR="877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Read*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85" marR="877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Write*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85" marR="8778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7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4GB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85" marR="877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80MB/s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85" marR="877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12MB/s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85" marR="8778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6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8GB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85" marR="877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165MB/s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85" marR="877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22MB/s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85" marR="8778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7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16GB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85" marR="877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165MB/s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85" marR="877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22MB/s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85" marR="8778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7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32GB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85" marR="877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250MB/s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85" marR="877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40MB/s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85" marR="8778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7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64GB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85" marR="877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250MB/s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85" marR="877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85MB/s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85" marR="8778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6" y="1559097"/>
            <a:ext cx="4512350" cy="219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05447" y="6021553"/>
            <a:ext cx="8619978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prstClr val="black"/>
                </a:solidFill>
                <a:latin typeface="Calibri"/>
                <a:ea typeface="ＭＳ Ｐゴシック" pitchFamily="34" charset="-128"/>
                <a:cs typeface="Arial" charset="0"/>
              </a:rPr>
              <a:t>* </a:t>
            </a:r>
            <a:r>
              <a:rPr lang="en-US" sz="1100" dirty="0">
                <a:solidFill>
                  <a:prstClr val="black"/>
                </a:solidFill>
                <a:latin typeface="Calibri"/>
                <a:ea typeface="ＭＳ Ｐゴシック" pitchFamily="34" charset="-128"/>
                <a:cs typeface="Arial" charset="0"/>
              </a:rPr>
              <a:t> </a:t>
            </a:r>
            <a:r>
              <a:rPr lang="en-US" sz="1100" b="1" dirty="0">
                <a:solidFill>
                  <a:prstClr val="black"/>
                </a:solidFill>
                <a:latin typeface="Calibri"/>
                <a:ea typeface="ＭＳ Ｐゴシック" pitchFamily="34" charset="-128"/>
                <a:cs typeface="Arial" charset="0"/>
              </a:rPr>
              <a:t>USB 2.0 speeds: 30MB/s read, 20MB/s write (4GB: 30MB/s read, 12MB/s write)</a:t>
            </a:r>
          </a:p>
          <a:p>
            <a:endParaRPr lang="en-US" sz="1000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  <a:p>
            <a:endParaRPr lang="en-US" sz="1000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32001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/>
          </p:cNvSpPr>
          <p:nvPr>
            <p:ph type="title"/>
          </p:nvPr>
        </p:nvSpPr>
        <p:spPr>
          <a:xfrm>
            <a:off x="571461" y="483369"/>
            <a:ext cx="10534174" cy="558311"/>
          </a:xfrm>
        </p:spPr>
        <p:txBody>
          <a:bodyPr/>
          <a:lstStyle/>
          <a:p>
            <a:r>
              <a:rPr lang="en-US" dirty="0">
                <a:ea typeface="ＭＳ Ｐゴシック"/>
              </a:rPr>
              <a:t>Vault Privacy 3.0: Strong Security for Enterprise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077077" y="1225581"/>
            <a:ext cx="6490083" cy="4696726"/>
          </a:xfrm>
          <a:prstGeom prst="roundRect">
            <a:avLst>
              <a:gd name="adj" fmla="val 1780"/>
            </a:avLst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710803" y="1143612"/>
            <a:ext cx="4584317" cy="3173512"/>
          </a:xfrm>
          <a:prstGeom prst="roundRect">
            <a:avLst>
              <a:gd name="adj" fmla="val 3366"/>
            </a:avLst>
          </a:prstGeom>
          <a:solidFill>
            <a:srgbClr val="333333"/>
          </a:solidFill>
          <a:ln w="9525" algn="ctr">
            <a:noFill/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  <a:latin typeface="Calibri"/>
              <a:ea typeface="ＭＳ Ｐゴシック" pitchFamily="34" charset="-128"/>
              <a:cs typeface="Arial" charset="0"/>
            </a:endParaRPr>
          </a:p>
        </p:txBody>
      </p:sp>
      <p:sp>
        <p:nvSpPr>
          <p:cNvPr id="80900" name="Rectangle 6"/>
          <p:cNvSpPr>
            <a:spLocks noChangeArrowheads="1"/>
          </p:cNvSpPr>
          <p:nvPr/>
        </p:nvSpPr>
        <p:spPr bwMode="auto">
          <a:xfrm>
            <a:off x="5319504" y="1337432"/>
            <a:ext cx="6157127" cy="460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  <a:cs typeface="Arial" charset="0"/>
              </a:rPr>
              <a:t>100% hardware encryption</a:t>
            </a:r>
          </a:p>
          <a:p>
            <a:pPr marL="627063" lvl="1" indent="-169863"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FFC000"/>
                </a:solidFill>
                <a:latin typeface="Calibri" pitchFamily="34" charset="0"/>
                <a:ea typeface="ＭＳ Ｐゴシック" pitchFamily="34" charset="-128"/>
                <a:cs typeface="Arial" charset="0"/>
              </a:rPr>
              <a:t>256-bit AES Hardware encryption</a:t>
            </a:r>
          </a:p>
          <a:p>
            <a:pPr marL="627063" lvl="1" indent="-169863"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FFC000"/>
                </a:solidFill>
                <a:latin typeface="Calibri" pitchFamily="34" charset="0"/>
                <a:ea typeface="ＭＳ Ｐゴシック" pitchFamily="34" charset="-128"/>
                <a:cs typeface="Arial" charset="0"/>
              </a:rPr>
              <a:t>XTS</a:t>
            </a:r>
            <a:r>
              <a:rPr lang="en-US" sz="1800" dirty="0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  <a:cs typeface="Arial" charset="0"/>
              </a:rPr>
              <a:t> block cipher mode</a:t>
            </a:r>
          </a:p>
          <a:p>
            <a:pPr marL="119063" indent="-119063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prstClr val="white"/>
                </a:solidFill>
                <a:latin typeface="Calibri" pitchFamily="34" charset="0"/>
                <a:ea typeface="ＭＳ Ｐゴシック" pitchFamily="34" charset="-128"/>
                <a:cs typeface="Arial" charset="0"/>
              </a:rPr>
              <a:t> Locks and reformats after 10 intrusion attempts</a:t>
            </a:r>
          </a:p>
          <a:p>
            <a:pPr marL="119063" indent="-119063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prstClr val="white"/>
                </a:solidFill>
                <a:latin typeface="Calibri" pitchFamily="34" charset="0"/>
                <a:ea typeface="ＭＳ Ｐゴシック" pitchFamily="34" charset="-128"/>
                <a:cs typeface="Arial" charset="0"/>
              </a:rPr>
              <a:t>Enforced complex password</a:t>
            </a:r>
            <a:endParaRPr lang="en-US" sz="1800" dirty="0">
              <a:solidFill>
                <a:srgbClr val="FFFFFF"/>
              </a:solidFill>
              <a:latin typeface="Calibri" pitchFamily="34" charset="0"/>
              <a:ea typeface="ＭＳ Ｐゴシック" pitchFamily="34" charset="-128"/>
              <a:cs typeface="Arial" charset="0"/>
            </a:endParaRPr>
          </a:p>
          <a:p>
            <a:pPr marL="169863" indent="-169863"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  <a:cs typeface="Arial" charset="0"/>
              </a:rPr>
              <a:t>User selectable read only mode</a:t>
            </a:r>
          </a:p>
          <a:p>
            <a:pPr marL="627063" lvl="1" indent="-169863"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  <a:cs typeface="Arial" charset="0"/>
              </a:rPr>
              <a:t>Protection against spreading viruses</a:t>
            </a:r>
          </a:p>
          <a:p>
            <a:pPr marL="169863" indent="-169863"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FFC000"/>
                </a:solidFill>
                <a:latin typeface="Calibri" pitchFamily="34" charset="0"/>
                <a:ea typeface="ＭＳ Ｐゴシック" pitchFamily="34" charset="-128"/>
                <a:cs typeface="Arial" charset="0"/>
              </a:rPr>
              <a:t>FIPS-197</a:t>
            </a:r>
          </a:p>
          <a:p>
            <a:pPr marL="169863" indent="-169863"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FFC000"/>
                </a:solidFill>
                <a:latin typeface="Calibri" pitchFamily="34" charset="0"/>
                <a:ea typeface="ＭＳ Ｐゴシック" pitchFamily="34" charset="-128"/>
                <a:cs typeface="Arial" charset="0"/>
              </a:rPr>
              <a:t>USB 3.0</a:t>
            </a:r>
            <a:r>
              <a:rPr lang="en-US" sz="1800" dirty="0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  <a:cs typeface="Arial" charset="0"/>
              </a:rPr>
              <a:t>, backwards compatible with USB 2.0</a:t>
            </a:r>
          </a:p>
          <a:p>
            <a:pPr marL="169863" indent="-169863"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  <a:cs typeface="Arial" charset="0"/>
              </a:rPr>
              <a:t>Rugged waterproof metal casing</a:t>
            </a:r>
          </a:p>
          <a:p>
            <a:pPr marL="169863" indent="-169863"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  <a:cs typeface="Arial" charset="0"/>
              </a:rPr>
              <a:t>Windows, Mac &amp; Linux OS support</a:t>
            </a:r>
          </a:p>
          <a:p>
            <a:pPr marL="169863" indent="-169863"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  <a:cs typeface="Arial" charset="0"/>
              </a:rPr>
              <a:t>Customization and Co-Logo program </a:t>
            </a:r>
          </a:p>
          <a:p>
            <a:pPr marL="169863" indent="-169863"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  <a:cs typeface="Arial" charset="0"/>
              </a:rPr>
              <a:t>5 Year Warranty</a:t>
            </a:r>
          </a:p>
          <a:p>
            <a:pPr marL="169863" indent="-169863"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  <a:cs typeface="Arial" charset="0"/>
              </a:rPr>
              <a:t>4 - 64GB capacities</a:t>
            </a:r>
          </a:p>
          <a:p>
            <a:pPr marL="169863" indent="-169863"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FFC000"/>
                </a:solidFill>
                <a:latin typeface="Calibri" pitchFamily="34" charset="0"/>
                <a:ea typeface="ＭＳ Ｐゴシック" pitchFamily="34" charset="-128"/>
                <a:cs typeface="Arial" charset="0"/>
              </a:rPr>
              <a:t>Anti-Virus SKU : DTVP30AV</a:t>
            </a:r>
          </a:p>
          <a:p>
            <a:pPr marL="169863" indent="-169863"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FFC000"/>
                </a:solidFill>
                <a:latin typeface="Calibri" pitchFamily="34" charset="0"/>
              </a:rPr>
              <a:t>Management Ready SKU : DTVP30DM</a:t>
            </a:r>
            <a:endParaRPr lang="en-US" sz="1800" dirty="0">
              <a:solidFill>
                <a:srgbClr val="FFC000"/>
              </a:solidFill>
              <a:latin typeface="Calibri" pitchFamily="34" charset="0"/>
              <a:ea typeface="ＭＳ Ｐゴシック" pitchFamily="34" charset="-128"/>
              <a:cs typeface="Arial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049504"/>
              </p:ext>
            </p:extLst>
          </p:nvPr>
        </p:nvGraphicFramePr>
        <p:xfrm>
          <a:off x="409859" y="4463524"/>
          <a:ext cx="4389236" cy="138516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042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23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45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7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USB 3.0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85" marR="877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Read*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85" marR="877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Write*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85" marR="8778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7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4GB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85" marR="877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80MB/s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85" marR="877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12MB/s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85" marR="8778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6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8GB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85" marR="877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165MB/s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85" marR="877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22MB/s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85" marR="8778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7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16GB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85" marR="877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165MB/s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85" marR="877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22MB/s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85" marR="8778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7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32GB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85" marR="877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250MB/s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85" marR="877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40MB/s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85" marR="8778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7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64GB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85" marR="877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250MB/s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85" marR="877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85MB/s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85" marR="8778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4280" y="5922307"/>
            <a:ext cx="8619978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prstClr val="black"/>
                </a:solidFill>
                <a:latin typeface="Calibri"/>
                <a:ea typeface="ＭＳ Ｐゴシック" pitchFamily="34" charset="-128"/>
                <a:cs typeface="Arial" charset="0"/>
              </a:rPr>
              <a:t>* </a:t>
            </a:r>
            <a:r>
              <a:rPr lang="en-US" sz="1100" dirty="0">
                <a:solidFill>
                  <a:prstClr val="black"/>
                </a:solidFill>
                <a:latin typeface="Calibri"/>
                <a:ea typeface="ＭＳ Ｐゴシック" pitchFamily="34" charset="-128"/>
                <a:cs typeface="Arial" charset="0"/>
              </a:rPr>
              <a:t> </a:t>
            </a:r>
            <a:r>
              <a:rPr lang="en-US" sz="1100" b="1" dirty="0">
                <a:solidFill>
                  <a:prstClr val="black"/>
                </a:solidFill>
                <a:latin typeface="Calibri"/>
                <a:ea typeface="ＭＳ Ｐゴシック" pitchFamily="34" charset="-128"/>
                <a:cs typeface="Arial" charset="0"/>
              </a:rPr>
              <a:t>USB 2.0 speeds: 30MB/s read, 20MB/s write (4GB: 30MB/s read, 12MB/s write)</a:t>
            </a:r>
          </a:p>
          <a:p>
            <a:endParaRPr lang="en-US" sz="1000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  <a:p>
            <a:endParaRPr lang="en-US" sz="1000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809" y="1222390"/>
            <a:ext cx="3952306" cy="301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9A1266-9444-4ACF-92E3-2EB8F60F9AD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72526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21" y="373716"/>
            <a:ext cx="10534174" cy="675556"/>
          </a:xfrm>
        </p:spPr>
        <p:txBody>
          <a:bodyPr/>
          <a:lstStyle/>
          <a:p>
            <a:r>
              <a:rPr lang="en-US" dirty="0" err="1">
                <a:ea typeface="ＭＳ Ｐゴシック"/>
              </a:rPr>
              <a:t>SafeConsole</a:t>
            </a:r>
            <a:r>
              <a:rPr lang="en-US" dirty="0">
                <a:ea typeface="ＭＳ Ｐゴシック"/>
              </a:rPr>
              <a:t> Management Software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17745" y="5209881"/>
            <a:ext cx="910361" cy="350503"/>
          </a:xfrm>
        </p:spPr>
        <p:txBody>
          <a:bodyPr/>
          <a:lstStyle/>
          <a:p>
            <a:pPr>
              <a:defRPr/>
            </a:pPr>
            <a:fld id="{E835878B-1AAB-4A5E-A92E-B479BBBC158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7225" y="1149154"/>
            <a:ext cx="9617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06997" y="1149154"/>
            <a:ext cx="5359403" cy="4890140"/>
          </a:xfrm>
          <a:prstGeom prst="roundRect">
            <a:avLst>
              <a:gd name="adj" fmla="val 1780"/>
            </a:avLst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5308199" y="1333820"/>
            <a:ext cx="5258201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  <a:latin typeface="Calibri" pitchFamily="34" charset="0"/>
              </a:rPr>
              <a:t>Secure USB 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Management allows an organization to quickly and easily establish a command center to inventory, audit and control  their secure USB storage devices.</a:t>
            </a:r>
          </a:p>
          <a:p>
            <a:pPr marL="627063" lvl="1" indent="-169863">
              <a:buFont typeface="Arial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  <a:latin typeface="Calibri" pitchFamily="34" charset="0"/>
              </a:rPr>
              <a:t>Remote Password Reset</a:t>
            </a:r>
          </a:p>
          <a:p>
            <a:pPr marL="627063" lvl="1" indent="-169863">
              <a:buFont typeface="Arial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  <a:latin typeface="Calibri" pitchFamily="34" charset="0"/>
              </a:rPr>
              <a:t>Password Policy</a:t>
            </a:r>
          </a:p>
          <a:p>
            <a:pPr marL="627063" lvl="1" indent="-169863">
              <a:buFont typeface="Arial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  <a:latin typeface="Calibri" pitchFamily="34" charset="0"/>
              </a:rPr>
              <a:t>Device Audit</a:t>
            </a:r>
          </a:p>
          <a:p>
            <a:pPr marL="627063" lvl="1" indent="-169863">
              <a:buFont typeface="Arial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  <a:latin typeface="Calibri" pitchFamily="34" charset="0"/>
              </a:rPr>
              <a:t>Device State Management </a:t>
            </a:r>
          </a:p>
          <a:p>
            <a:pPr marL="627063" lvl="1" indent="-169863">
              <a:buFont typeface="Arial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  <a:latin typeface="Calibri" pitchFamily="34" charset="0"/>
              </a:rPr>
              <a:t>Geolocation and </a:t>
            </a:r>
            <a:r>
              <a:rPr lang="en-US" sz="2000" dirty="0" err="1">
                <a:solidFill>
                  <a:srgbClr val="FFFFFF"/>
                </a:solidFill>
                <a:latin typeface="Calibri" pitchFamily="34" charset="0"/>
              </a:rPr>
              <a:t>Geofencing</a:t>
            </a:r>
            <a:endParaRPr lang="en-US" sz="2000" dirty="0">
              <a:solidFill>
                <a:srgbClr val="FFFFFF"/>
              </a:solidFill>
              <a:latin typeface="Calibri" pitchFamily="34" charset="0"/>
            </a:endParaRPr>
          </a:p>
          <a:p>
            <a:pPr marL="169863" indent="-169863">
              <a:buFont typeface="Arial" pitchFamily="34" charset="0"/>
              <a:buChar char="•"/>
            </a:pPr>
            <a:endParaRPr lang="en-US" sz="2000" dirty="0">
              <a:solidFill>
                <a:srgbClr val="FFFFFF"/>
              </a:solidFill>
              <a:latin typeface="Calibri" pitchFamily="34" charset="0"/>
            </a:endParaRPr>
          </a:p>
          <a:p>
            <a:pPr marL="169863" indent="-169863">
              <a:buFont typeface="Arial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  <a:latin typeface="Calibri" pitchFamily="34" charset="0"/>
              </a:rPr>
              <a:t>Kingston management ready SKUs support the latest </a:t>
            </a:r>
            <a:r>
              <a:rPr lang="en-US" sz="2000" dirty="0" err="1">
                <a:solidFill>
                  <a:srgbClr val="FFFFFF"/>
                </a:solidFill>
                <a:latin typeface="Calibri" pitchFamily="34" charset="0"/>
              </a:rPr>
              <a:t>SafeConsole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</a:rPr>
              <a:t> Management software from </a:t>
            </a:r>
            <a:r>
              <a:rPr lang="en-US" sz="2000" dirty="0" err="1">
                <a:solidFill>
                  <a:srgbClr val="FFFFFF"/>
                </a:solidFill>
                <a:latin typeface="Calibri" pitchFamily="34" charset="0"/>
              </a:rPr>
              <a:t>DataLocker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</a:rPr>
              <a:t>.</a:t>
            </a:r>
          </a:p>
          <a:p>
            <a:pPr marL="169863" indent="-169863">
              <a:buFont typeface="Arial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  <a:latin typeface="Calibri" pitchFamily="34" charset="0"/>
              </a:rPr>
              <a:t>The drives can function without the use of </a:t>
            </a:r>
            <a:r>
              <a:rPr lang="en-US" sz="2000" dirty="0" err="1">
                <a:solidFill>
                  <a:srgbClr val="FFFFFF"/>
                </a:solidFill>
                <a:latin typeface="Calibri" pitchFamily="34" charset="0"/>
              </a:rPr>
              <a:t>SafeConsole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</a:rPr>
              <a:t> helping purchasing decisions.</a:t>
            </a:r>
          </a:p>
          <a:p>
            <a:pPr marL="169863" indent="-169863">
              <a:buFont typeface="Arial" pitchFamily="34" charset="0"/>
              <a:buChar char="•"/>
            </a:pPr>
            <a:endParaRPr lang="en-US" sz="2000" dirty="0">
              <a:solidFill>
                <a:srgbClr val="FFFFFF"/>
              </a:solidFill>
              <a:latin typeface="Calibri" pitchFamily="34" charset="0"/>
            </a:endParaRPr>
          </a:p>
          <a:p>
            <a:endParaRPr lang="en-US" sz="2000" dirty="0">
              <a:solidFill>
                <a:srgbClr val="FFFFFF"/>
              </a:solidFill>
              <a:latin typeface="Calibri" pitchFamily="34" charset="0"/>
            </a:endParaRPr>
          </a:p>
          <a:p>
            <a:pPr marL="169863" indent="-169863">
              <a:buFont typeface="Arial" pitchFamily="34" charset="0"/>
              <a:buChar char="•"/>
            </a:pPr>
            <a:endParaRPr lang="en-US" dirty="0">
              <a:solidFill>
                <a:srgbClr val="FFFFFF"/>
              </a:solidFill>
              <a:latin typeface="Calibri" pitchFamily="34" charset="0"/>
            </a:endParaRPr>
          </a:p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1100180"/>
            <a:ext cx="4496790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06" y="5052579"/>
            <a:ext cx="3311107" cy="98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938" y="3938866"/>
            <a:ext cx="3344175" cy="101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Safeconsole Computer Screen alone.ps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8296" y="1747232"/>
            <a:ext cx="3152526" cy="196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772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21" y="373716"/>
            <a:ext cx="10534174" cy="675556"/>
          </a:xfrm>
        </p:spPr>
        <p:txBody>
          <a:bodyPr/>
          <a:lstStyle/>
          <a:p>
            <a:r>
              <a:rPr lang="en-US" dirty="0" err="1">
                <a:ea typeface="ＭＳ Ｐゴシック"/>
              </a:rPr>
              <a:t>SafeConsole</a:t>
            </a:r>
            <a:r>
              <a:rPr lang="en-US" dirty="0">
                <a:ea typeface="ＭＳ Ｐゴシック"/>
              </a:rPr>
              <a:t> Management Software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17745" y="5209881"/>
            <a:ext cx="910361" cy="350503"/>
          </a:xfrm>
        </p:spPr>
        <p:txBody>
          <a:bodyPr/>
          <a:lstStyle/>
          <a:p>
            <a:pPr>
              <a:defRPr/>
            </a:pPr>
            <a:fld id="{E835878B-1AAB-4A5E-A92E-B479BBBC158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7225" y="1149154"/>
            <a:ext cx="9617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828" y="1049272"/>
            <a:ext cx="9292596" cy="505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036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/>
          </p:cNvSpPr>
          <p:nvPr>
            <p:ph type="title"/>
          </p:nvPr>
        </p:nvSpPr>
        <p:spPr>
          <a:xfrm>
            <a:off x="547132" y="434320"/>
            <a:ext cx="11119406" cy="614142"/>
          </a:xfrm>
        </p:spPr>
        <p:txBody>
          <a:bodyPr/>
          <a:lstStyle/>
          <a:p>
            <a:r>
              <a:rPr lang="en-US" dirty="0" err="1">
                <a:ea typeface="ＭＳ Ｐゴシック"/>
              </a:rPr>
              <a:t>DataTraveler</a:t>
            </a:r>
            <a:r>
              <a:rPr lang="en-US" dirty="0">
                <a:ea typeface="ＭＳ Ｐゴシック"/>
              </a:rPr>
              <a:t> 2000: Keypad Drive</a:t>
            </a:r>
            <a:endParaRPr lang="en-US" sz="2600" dirty="0"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9A1266-9444-4ACF-92E3-2EB8F60F9AD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5077077" y="1225581"/>
            <a:ext cx="6402003" cy="4394502"/>
          </a:xfrm>
          <a:prstGeom prst="roundRect">
            <a:avLst>
              <a:gd name="adj" fmla="val 1780"/>
            </a:avLst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710803" y="1143612"/>
            <a:ext cx="4584317" cy="3173512"/>
          </a:xfrm>
          <a:prstGeom prst="roundRect">
            <a:avLst>
              <a:gd name="adj" fmla="val 3366"/>
            </a:avLst>
          </a:prstGeom>
          <a:solidFill>
            <a:srgbClr val="333333"/>
          </a:solidFill>
          <a:ln w="9525" algn="ctr">
            <a:noFill/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  <a:latin typeface="Calibri"/>
              <a:ea typeface="ＭＳ Ｐゴシック" pitchFamily="34" charset="-128"/>
              <a:cs typeface="Arial" charset="0"/>
            </a:endParaRPr>
          </a:p>
        </p:txBody>
      </p:sp>
      <p:sp>
        <p:nvSpPr>
          <p:cNvPr id="80900" name="Rectangle 6"/>
          <p:cNvSpPr>
            <a:spLocks noChangeArrowheads="1"/>
          </p:cNvSpPr>
          <p:nvPr/>
        </p:nvSpPr>
        <p:spPr bwMode="auto">
          <a:xfrm>
            <a:off x="5471904" y="1651757"/>
            <a:ext cx="6157127" cy="3531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  <a:cs typeface="Arial" charset="0"/>
              </a:rPr>
              <a:t>100% hardware encryption</a:t>
            </a:r>
          </a:p>
          <a:p>
            <a:pPr marL="627063" lvl="1" indent="-169863"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FFC000"/>
                </a:solidFill>
                <a:latin typeface="Calibri" pitchFamily="34" charset="0"/>
                <a:ea typeface="ＭＳ Ｐゴシック" pitchFamily="34" charset="-128"/>
                <a:cs typeface="Arial" charset="0"/>
              </a:rPr>
              <a:t>256-bit AES Hardware encryption</a:t>
            </a:r>
          </a:p>
          <a:p>
            <a:pPr marL="627063" lvl="1" indent="-169863"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FFC000"/>
                </a:solidFill>
                <a:latin typeface="Calibri" pitchFamily="34" charset="0"/>
                <a:ea typeface="ＭＳ Ｐゴシック" pitchFamily="34" charset="-128"/>
                <a:cs typeface="Arial" charset="0"/>
              </a:rPr>
              <a:t>XTS</a:t>
            </a:r>
            <a:r>
              <a:rPr lang="en-US" sz="1800" dirty="0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  <a:cs typeface="Arial" charset="0"/>
              </a:rPr>
              <a:t> block cipher mode</a:t>
            </a:r>
          </a:p>
          <a:p>
            <a:pPr marL="119063" indent="-119063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FFC000"/>
                </a:solidFill>
                <a:latin typeface="Calibri" pitchFamily="34" charset="0"/>
                <a:ea typeface="ＭＳ Ｐゴシック" pitchFamily="34" charset="-128"/>
                <a:cs typeface="Arial" charset="0"/>
              </a:rPr>
              <a:t>OS independent </a:t>
            </a:r>
          </a:p>
          <a:p>
            <a:pPr marL="119063" indent="-119063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prstClr val="white"/>
                </a:solidFill>
                <a:latin typeface="Calibri" pitchFamily="34" charset="0"/>
                <a:ea typeface="ＭＳ Ｐゴシック" pitchFamily="34" charset="-128"/>
                <a:cs typeface="Arial" charset="0"/>
              </a:rPr>
              <a:t>Locks and reformats after 10 intrusion attempts</a:t>
            </a:r>
          </a:p>
          <a:p>
            <a:pPr marL="119063" indent="-119063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Auto-Lock feature, when the drive is removed from a device</a:t>
            </a:r>
            <a:endParaRPr lang="en-US" sz="1800" dirty="0">
              <a:solidFill>
                <a:srgbClr val="FFFFFF"/>
              </a:solidFill>
              <a:latin typeface="Calibri" pitchFamily="34" charset="0"/>
              <a:ea typeface="ＭＳ Ｐゴシック" pitchFamily="34" charset="-128"/>
              <a:cs typeface="Arial" charset="0"/>
            </a:endParaRPr>
          </a:p>
          <a:p>
            <a:pPr marL="169863" indent="-169863"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  <a:cs typeface="Arial" charset="0"/>
              </a:rPr>
              <a:t>User selectable read only mode</a:t>
            </a:r>
          </a:p>
          <a:p>
            <a:pPr marL="627063" lvl="1" indent="-169863"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  <a:cs typeface="Arial" charset="0"/>
              </a:rPr>
              <a:t>Protection against spreading viruses</a:t>
            </a:r>
          </a:p>
          <a:p>
            <a:pPr marL="169863" indent="-169863"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FFC000"/>
                </a:solidFill>
                <a:latin typeface="Calibri" pitchFamily="34" charset="0"/>
                <a:ea typeface="ＭＳ Ｐゴシック" pitchFamily="34" charset="-128"/>
                <a:cs typeface="Arial" charset="0"/>
              </a:rPr>
              <a:t>FIPS-197 Certified</a:t>
            </a:r>
          </a:p>
          <a:p>
            <a:pPr marL="169863" indent="-169863"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FFC000"/>
                </a:solidFill>
                <a:latin typeface="Calibri" pitchFamily="34" charset="0"/>
                <a:ea typeface="ＭＳ Ｐゴシック" pitchFamily="34" charset="-128"/>
                <a:cs typeface="Arial" charset="0"/>
              </a:rPr>
              <a:t>USB 3.0</a:t>
            </a:r>
            <a:r>
              <a:rPr lang="en-US" sz="1800" dirty="0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  <a:cs typeface="Arial" charset="0"/>
              </a:rPr>
              <a:t>, backwards compatible with USB 2.0</a:t>
            </a:r>
          </a:p>
          <a:p>
            <a:pPr marL="169863" indent="-169863"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  <a:cs typeface="Arial" charset="0"/>
              </a:rPr>
              <a:t>Rugged waterproof metal casing</a:t>
            </a:r>
          </a:p>
          <a:p>
            <a:pPr marL="169863" indent="-169863"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  <a:cs typeface="Arial" charset="0"/>
              </a:rPr>
              <a:t>16 - 64GB capacities</a:t>
            </a:r>
            <a:endParaRPr lang="en-US" sz="1800" dirty="0">
              <a:solidFill>
                <a:srgbClr val="FFC000"/>
              </a:solidFill>
              <a:latin typeface="Calibri" pitchFamily="34" charset="0"/>
              <a:ea typeface="ＭＳ Ｐゴシック" pitchFamily="34" charset="-128"/>
              <a:cs typeface="Arial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019564"/>
              </p:ext>
            </p:extLst>
          </p:nvPr>
        </p:nvGraphicFramePr>
        <p:xfrm>
          <a:off x="519553" y="4601065"/>
          <a:ext cx="4389236" cy="91481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870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93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94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7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USB 3.0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85" marR="877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Read*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85" marR="877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Write*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85" marR="8778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7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16GB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85" marR="877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120MB/s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85" marR="877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20MB/s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85" marR="8778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7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32GB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85" marR="877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135MB/s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85" marR="877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40MB/s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85" marR="8778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7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64GB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85" marR="877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135MB/s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85" marR="877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40MB/s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85" marR="8778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85231" y="5979202"/>
            <a:ext cx="86199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prstClr val="black"/>
                </a:solidFill>
                <a:latin typeface="Calibri"/>
                <a:ea typeface="ＭＳ Ｐゴシック" pitchFamily="34" charset="-128"/>
                <a:cs typeface="Arial" charset="0"/>
              </a:rPr>
              <a:t>* </a:t>
            </a:r>
            <a:r>
              <a:rPr lang="en-US" sz="1100" dirty="0">
                <a:solidFill>
                  <a:prstClr val="black"/>
                </a:solidFill>
                <a:latin typeface="Calibri"/>
                <a:ea typeface="ＭＳ Ｐゴシック" pitchFamily="34" charset="-128"/>
                <a:cs typeface="Arial" charset="0"/>
              </a:rPr>
              <a:t> </a:t>
            </a:r>
            <a:r>
              <a:rPr lang="en-US" sz="1100" b="1" dirty="0">
                <a:solidFill>
                  <a:prstClr val="black"/>
                </a:solidFill>
                <a:latin typeface="Calibri"/>
                <a:ea typeface="ＭＳ Ｐゴシック" pitchFamily="34" charset="-128"/>
                <a:cs typeface="Arial" charset="0"/>
              </a:rPr>
              <a:t>USB 2.0 speeds: 30MB/s read, 20MB/s write</a:t>
            </a:r>
            <a:endParaRPr lang="en-US" sz="1000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  <p:pic>
        <p:nvPicPr>
          <p:cNvPr id="2050" name="Picture 2" descr="G:\Photos\Product Photos (read Only)\Flash\Product\USB\DT2000\Low Res\DT2000_32GB_ao_l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446" y="1274515"/>
            <a:ext cx="4138709" cy="289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540474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IronKey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795295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/>
          </p:cNvSpPr>
          <p:nvPr>
            <p:ph type="title"/>
          </p:nvPr>
        </p:nvSpPr>
        <p:spPr>
          <a:xfrm>
            <a:off x="563460" y="405745"/>
            <a:ext cx="10534174" cy="614142"/>
          </a:xfrm>
        </p:spPr>
        <p:txBody>
          <a:bodyPr/>
          <a:lstStyle/>
          <a:p>
            <a:r>
              <a:rPr lang="en-US" dirty="0" err="1">
                <a:ea typeface="ＭＳ Ｐゴシック"/>
              </a:rPr>
              <a:t>IronKey</a:t>
            </a:r>
            <a:r>
              <a:rPr lang="en-US" dirty="0">
                <a:ea typeface="ＭＳ Ｐゴシック"/>
              </a:rPr>
              <a:t> S250, D250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9A1266-9444-4ACF-92E3-2EB8F60F9AD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429335" y="1144547"/>
            <a:ext cx="6036749" cy="4963645"/>
          </a:xfrm>
          <a:prstGeom prst="roundRect">
            <a:avLst>
              <a:gd name="adj" fmla="val 1780"/>
            </a:avLst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493295" y="929030"/>
            <a:ext cx="4936040" cy="2258888"/>
          </a:xfrm>
          <a:prstGeom prst="roundRect">
            <a:avLst>
              <a:gd name="adj" fmla="val 3366"/>
            </a:avLst>
          </a:prstGeom>
          <a:solidFill>
            <a:srgbClr val="333333"/>
          </a:solidFill>
          <a:ln w="9525" algn="ctr">
            <a:noFill/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0900" name="Rectangle 6"/>
          <p:cNvSpPr>
            <a:spLocks noChangeArrowheads="1"/>
          </p:cNvSpPr>
          <p:nvPr/>
        </p:nvSpPr>
        <p:spPr bwMode="auto">
          <a:xfrm>
            <a:off x="5502197" y="1117139"/>
            <a:ext cx="6188286" cy="49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>
              <a:buFont typeface="Arial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100% hardware encryption</a:t>
            </a:r>
          </a:p>
          <a:p>
            <a:pPr marL="627063" lvl="1" indent="-169863">
              <a:buFont typeface="Arial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256-bit AES Hardware encryption</a:t>
            </a:r>
          </a:p>
          <a:p>
            <a:pPr marL="627063" lvl="1" indent="-169863">
              <a:buFont typeface="Arial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CBC mode</a:t>
            </a:r>
          </a:p>
          <a:p>
            <a:pPr marL="169863" indent="-169863">
              <a:buFont typeface="Arial" pitchFamily="34" charset="0"/>
              <a:buChar char="•"/>
            </a:pPr>
            <a:r>
              <a:rPr lang="en-US" dirty="0">
                <a:solidFill>
                  <a:srgbClr val="FFC000"/>
                </a:solidFill>
                <a:latin typeface="Calibri" pitchFamily="34" charset="0"/>
              </a:rPr>
              <a:t>FIPS 140-2 Level 3 Validated </a:t>
            </a:r>
          </a:p>
          <a:p>
            <a:pPr marL="627063" lvl="1" indent="-169863">
              <a:buFont typeface="Arial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Certificate #2018</a:t>
            </a:r>
          </a:p>
          <a:p>
            <a:pPr marL="119063" indent="-119063">
              <a:spcBef>
                <a:spcPts val="300"/>
              </a:spcBef>
              <a:buFont typeface="Arial" pitchFamily="34" charset="0"/>
              <a:buChar char="•"/>
            </a:pPr>
            <a:r>
              <a:rPr lang="en-GB" dirty="0">
                <a:solidFill>
                  <a:srgbClr val="FFFFFF"/>
                </a:solidFill>
                <a:latin typeface="Calibri"/>
              </a:rPr>
              <a:t>USB 2.0</a:t>
            </a:r>
          </a:p>
          <a:p>
            <a:pPr marL="119063" indent="-119063">
              <a:spcBef>
                <a:spcPts val="300"/>
              </a:spcBef>
              <a:buFont typeface="Arial" pitchFamily="34" charset="0"/>
              <a:buChar char="•"/>
            </a:pPr>
            <a:r>
              <a:rPr lang="en-GB" dirty="0">
                <a:solidFill>
                  <a:srgbClr val="FFFFFF"/>
                </a:solidFill>
                <a:latin typeface="Calibri"/>
              </a:rPr>
              <a:t>S250 – SLC </a:t>
            </a:r>
            <a:r>
              <a:rPr lang="en-GB" dirty="0" err="1">
                <a:solidFill>
                  <a:srgbClr val="FFFFFF"/>
                </a:solidFill>
                <a:latin typeface="Calibri"/>
              </a:rPr>
              <a:t>Nand</a:t>
            </a:r>
            <a:r>
              <a:rPr lang="en-GB" dirty="0">
                <a:solidFill>
                  <a:srgbClr val="FFFFFF"/>
                </a:solidFill>
                <a:latin typeface="Calibri"/>
              </a:rPr>
              <a:t>, </a:t>
            </a:r>
            <a:r>
              <a:rPr lang="en-US" dirty="0">
                <a:solidFill>
                  <a:srgbClr val="FFFFFF"/>
                </a:solidFill>
                <a:latin typeface="Calibri"/>
              </a:rPr>
              <a:t>Up to 31MB/sec read; 24MB/sec write</a:t>
            </a:r>
            <a:endParaRPr lang="en-GB" dirty="0">
              <a:solidFill>
                <a:srgbClr val="FFFFFF"/>
              </a:solidFill>
              <a:latin typeface="Calibri"/>
            </a:endParaRPr>
          </a:p>
          <a:p>
            <a:pPr marL="119063" indent="-119063">
              <a:spcBef>
                <a:spcPts val="300"/>
              </a:spcBef>
              <a:buFont typeface="Arial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D250 – MLC </a:t>
            </a:r>
            <a:r>
              <a:rPr lang="en-US" dirty="0" err="1">
                <a:solidFill>
                  <a:srgbClr val="FFFFFF"/>
                </a:solidFill>
                <a:latin typeface="Calibri"/>
              </a:rPr>
              <a:t>Nand</a:t>
            </a:r>
            <a:r>
              <a:rPr lang="en-US" dirty="0">
                <a:solidFill>
                  <a:srgbClr val="FFFFFF"/>
                </a:solidFill>
                <a:latin typeface="Calibri"/>
              </a:rPr>
              <a:t>, Up to 29MB/sec read; 13MB/sec write</a:t>
            </a:r>
          </a:p>
          <a:p>
            <a:pPr marL="119063" indent="-119063">
              <a:spcBef>
                <a:spcPts val="300"/>
              </a:spcBef>
              <a:buFont typeface="Arial" pitchFamily="34" charset="0"/>
              <a:buChar char="•"/>
            </a:pPr>
            <a:r>
              <a:rPr lang="en-US" dirty="0">
                <a:solidFill>
                  <a:srgbClr val="FFC000"/>
                </a:solidFill>
                <a:latin typeface="Calibri"/>
              </a:rPr>
              <a:t>After 10 failed attempts the drive can self-destruct or reset, depending on user selection </a:t>
            </a:r>
            <a:endParaRPr lang="en-US" dirty="0">
              <a:solidFill>
                <a:srgbClr val="FFFFFF"/>
              </a:solidFill>
              <a:latin typeface="Calibri"/>
            </a:endParaRPr>
          </a:p>
          <a:p>
            <a:pPr marL="119063" indent="-119063">
              <a:spcBef>
                <a:spcPts val="300"/>
              </a:spcBef>
              <a:buFont typeface="Arial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User selectable read only mode</a:t>
            </a:r>
          </a:p>
          <a:p>
            <a:pPr marL="627063" lvl="1" indent="-169863">
              <a:buFont typeface="Arial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Protection against 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spreading viruses</a:t>
            </a:r>
          </a:p>
          <a:p>
            <a:pPr marL="169863" indent="-169863">
              <a:buFont typeface="Arial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Rugged waterproof Metal casing</a:t>
            </a:r>
          </a:p>
          <a:p>
            <a:pPr marL="169863" indent="-169863">
              <a:buFont typeface="Arial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Windows, Mac &amp; Linux OS support</a:t>
            </a:r>
          </a:p>
          <a:p>
            <a:pPr marL="169863" indent="-169863">
              <a:buFont typeface="Arial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5 Year Warranty</a:t>
            </a:r>
          </a:p>
          <a:p>
            <a:pPr marL="169863" indent="-169863">
              <a:buFont typeface="Arial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2 - 64GB capacities</a:t>
            </a:r>
          </a:p>
          <a:p>
            <a:pPr marL="169863" indent="-169863">
              <a:buFont typeface="Arial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Available in Basic and Enterprise SKUs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573" y="265226"/>
            <a:ext cx="1108394" cy="87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433472"/>
              </p:ext>
            </p:extLst>
          </p:nvPr>
        </p:nvGraphicFramePr>
        <p:xfrm>
          <a:off x="204540" y="3261796"/>
          <a:ext cx="5113419" cy="2855483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702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19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88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50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50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15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Capacity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85" marR="877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Basic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S250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85" marR="877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Enterprise S250</a:t>
                      </a:r>
                    </a:p>
                  </a:txBody>
                  <a:tcPr marL="87785" marR="877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Basic D250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85" marR="877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Enterprise D250</a:t>
                      </a:r>
                    </a:p>
                  </a:txBody>
                  <a:tcPr marL="87785" marR="8778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6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2GB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85" marR="87785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IKS250B/2GB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IKS250E/2GB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IKD250B/2GB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IKD250E/2GB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6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4GB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85" marR="87785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IKS250B/4GB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IKS250E/4GB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IKD250B/4GB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IKD250E/4GB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6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8GB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85" marR="87785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IKS250B/8GB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IKS250E/8GB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IKD250B/8GB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IKD250E/8GB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6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16GB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85" marR="87785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IKS250B/16GB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IKS250E/16GB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IKD250B/16GB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IKD250E/16GB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6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32GB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85" marR="87785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IKS250B/32GB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IKS250E/32GB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IKD250B/32GB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IKD250E/32GB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6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64GB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85" marR="877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                                    n/a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85" marR="877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                      n/a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85" marR="87785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IKD250B/64GB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IKD250E/64GB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28" y="1040616"/>
            <a:ext cx="4025887" cy="203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7596963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/>
          </p:cNvSpPr>
          <p:nvPr>
            <p:ph type="title"/>
          </p:nvPr>
        </p:nvSpPr>
        <p:spPr>
          <a:xfrm>
            <a:off x="552574" y="405745"/>
            <a:ext cx="10534174" cy="614142"/>
          </a:xfrm>
        </p:spPr>
        <p:txBody>
          <a:bodyPr/>
          <a:lstStyle/>
          <a:p>
            <a:r>
              <a:rPr lang="en-US" dirty="0" err="1">
                <a:ea typeface="ＭＳ Ｐゴシック"/>
              </a:rPr>
              <a:t>IronKey</a:t>
            </a:r>
            <a:r>
              <a:rPr lang="en-US" dirty="0">
                <a:ea typeface="ＭＳ Ｐゴシック"/>
              </a:rPr>
              <a:t> S1000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9A1266-9444-4ACF-92E3-2EB8F60F9AD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152599" y="1329522"/>
            <a:ext cx="6323121" cy="4741502"/>
          </a:xfrm>
          <a:prstGeom prst="roundRect">
            <a:avLst>
              <a:gd name="adj" fmla="val 1780"/>
            </a:avLst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331466" y="1203449"/>
            <a:ext cx="5004891" cy="2748117"/>
          </a:xfrm>
          <a:prstGeom prst="roundRect">
            <a:avLst>
              <a:gd name="adj" fmla="val 3366"/>
            </a:avLst>
          </a:prstGeom>
          <a:solidFill>
            <a:srgbClr val="333333"/>
          </a:solidFill>
          <a:ln w="9525" algn="ctr">
            <a:noFill/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0900" name="Rectangle 6"/>
          <p:cNvSpPr>
            <a:spLocks noChangeArrowheads="1"/>
          </p:cNvSpPr>
          <p:nvPr/>
        </p:nvSpPr>
        <p:spPr bwMode="auto">
          <a:xfrm>
            <a:off x="5360701" y="1431875"/>
            <a:ext cx="6188286" cy="4639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>
              <a:buFont typeface="Arial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100% hardware encryption</a:t>
            </a:r>
          </a:p>
          <a:p>
            <a:pPr marL="627063" lvl="1" indent="-169863">
              <a:buFont typeface="Arial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256-bit AES Hardware encryption</a:t>
            </a:r>
          </a:p>
          <a:p>
            <a:pPr marL="627063" lvl="1" indent="-169863">
              <a:buFont typeface="Arial" pitchFamily="34" charset="0"/>
              <a:buChar char="•"/>
            </a:pPr>
            <a:r>
              <a:rPr lang="en-US" dirty="0">
                <a:solidFill>
                  <a:srgbClr val="FFC000"/>
                </a:solidFill>
                <a:latin typeface="Calibri" pitchFamily="34" charset="0"/>
              </a:rPr>
              <a:t>XTS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 block cipher mode</a:t>
            </a:r>
          </a:p>
          <a:p>
            <a:pPr marL="169863" indent="-169863">
              <a:buFont typeface="Arial" pitchFamily="34" charset="0"/>
              <a:buChar char="•"/>
            </a:pPr>
            <a:r>
              <a:rPr lang="en-US" dirty="0">
                <a:solidFill>
                  <a:srgbClr val="FFC000"/>
                </a:solidFill>
                <a:latin typeface="Calibri" pitchFamily="34" charset="0"/>
              </a:rPr>
              <a:t>FIPS 140-2 Level 3 Validated </a:t>
            </a:r>
          </a:p>
          <a:p>
            <a:pPr marL="627063" lvl="1" indent="-169863">
              <a:buFont typeface="Arial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Certificate #2320</a:t>
            </a:r>
          </a:p>
          <a:p>
            <a:pPr marL="119063" indent="-119063">
              <a:spcBef>
                <a:spcPts val="300"/>
              </a:spcBef>
              <a:buFont typeface="Arial" pitchFamily="34" charset="0"/>
              <a:buChar char="•"/>
            </a:pPr>
            <a:r>
              <a:rPr lang="en-GB" dirty="0">
                <a:solidFill>
                  <a:srgbClr val="FFC000"/>
                </a:solidFill>
                <a:latin typeface="Calibri"/>
              </a:rPr>
              <a:t>USB 3.0</a:t>
            </a:r>
            <a:r>
              <a:rPr lang="en-GB" dirty="0">
                <a:solidFill>
                  <a:srgbClr val="FFFFFF"/>
                </a:solidFill>
                <a:latin typeface="Calibri"/>
              </a:rPr>
              <a:t>, backwards compatible with USB 2.0</a:t>
            </a:r>
            <a:endParaRPr lang="en-US" dirty="0">
              <a:solidFill>
                <a:srgbClr val="FFFFFF"/>
              </a:solidFill>
              <a:latin typeface="Calibri"/>
            </a:endParaRPr>
          </a:p>
          <a:p>
            <a:pPr marL="119063" indent="-119063">
              <a:spcBef>
                <a:spcPts val="300"/>
              </a:spcBef>
              <a:buFont typeface="Arial" pitchFamily="34" charset="0"/>
              <a:buChar char="•"/>
            </a:pPr>
            <a:r>
              <a:rPr lang="en-US" dirty="0">
                <a:solidFill>
                  <a:srgbClr val="FFC000"/>
                </a:solidFill>
                <a:latin typeface="Calibri"/>
              </a:rPr>
              <a:t>After 10 failed attempts the drive can self-destruct or reset, depending on user selection </a:t>
            </a:r>
            <a:endParaRPr lang="en-US" dirty="0">
              <a:solidFill>
                <a:srgbClr val="FFFFFF"/>
              </a:solidFill>
              <a:latin typeface="Calibri"/>
            </a:endParaRPr>
          </a:p>
          <a:p>
            <a:pPr marL="119063" indent="-119063">
              <a:spcBef>
                <a:spcPts val="300"/>
              </a:spcBef>
              <a:buFont typeface="Arial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User selectable read only mode</a:t>
            </a:r>
          </a:p>
          <a:p>
            <a:pPr marL="627063" lvl="1" indent="-169863">
              <a:buFont typeface="Arial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Protection against 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spreading viruses</a:t>
            </a:r>
          </a:p>
          <a:p>
            <a:pPr marL="169863" indent="-169863">
              <a:buFont typeface="Arial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Rugged waterproof Anodized Aluminum casing</a:t>
            </a:r>
          </a:p>
          <a:p>
            <a:pPr marL="169863" indent="-169863">
              <a:buFont typeface="Arial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Windows, Mac &amp; Linux OS support</a:t>
            </a:r>
          </a:p>
          <a:p>
            <a:pPr marL="169863" indent="-169863">
              <a:buFont typeface="Arial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5 Year Warranty</a:t>
            </a:r>
          </a:p>
          <a:p>
            <a:pPr marL="169863" indent="-169863">
              <a:buFont typeface="Arial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4 - 128GB capacities</a:t>
            </a:r>
          </a:p>
          <a:p>
            <a:pPr marL="169863" indent="-169863">
              <a:buFont typeface="Arial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Max Read: 400 MB/second;  Max Write: 300 MB/second</a:t>
            </a:r>
          </a:p>
          <a:p>
            <a:pPr marL="169863" indent="-169863">
              <a:buFont typeface="Arial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Available in Basic and Enterprise SKUs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9154" y="307404"/>
            <a:ext cx="1219233" cy="967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422169"/>
              </p:ext>
            </p:extLst>
          </p:nvPr>
        </p:nvGraphicFramePr>
        <p:xfrm>
          <a:off x="529072" y="4325009"/>
          <a:ext cx="4389236" cy="1613868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870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93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94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7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+mn-ea"/>
                          <a:cs typeface="+mn-cs"/>
                        </a:rPr>
                        <a:t>Capacity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85" marR="877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Basic</a:t>
                      </a:r>
                      <a:r>
                        <a:rPr lang="en-US" sz="1100" baseline="0" dirty="0">
                          <a:effectLst/>
                        </a:rPr>
                        <a:t> S1000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85" marR="877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Enterprise S1000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85" marR="8778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7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4GB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85" marR="87785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IKS1000B/4GB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IKS1000E/4GB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6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8GB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85" marR="87785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IKS1000B/8GB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IKS1000E/8GB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7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16GB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85" marR="87785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IKS1000B/16GB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IKS1000E/16GB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7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32GB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85" marR="87785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IKS1000B/32GB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IKS1000E/32GB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7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64GB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85" marR="87785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IKS1000B/64GB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IKS1000E/64GB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7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128GB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85" marR="87785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IKS1000B/128GB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IKS1000E/128GB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23" y="1362568"/>
            <a:ext cx="3926959" cy="2443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255562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688" y="434320"/>
            <a:ext cx="10534174" cy="614142"/>
          </a:xfrm>
        </p:spPr>
        <p:txBody>
          <a:bodyPr/>
          <a:lstStyle/>
          <a:p>
            <a:r>
              <a:rPr lang="cs-CZ" dirty="0"/>
              <a:t>Cesty k Data </a:t>
            </a:r>
            <a:r>
              <a:rPr lang="cs-CZ" dirty="0" err="1"/>
              <a:t>loss</a:t>
            </a:r>
            <a:r>
              <a:rPr lang="cs-CZ" dirty="0"/>
              <a:t> </a:t>
            </a:r>
            <a:r>
              <a:rPr lang="cs-CZ" dirty="0" err="1"/>
              <a:t>prevention</a:t>
            </a:r>
            <a:r>
              <a:rPr lang="cs-CZ" dirty="0"/>
              <a:t> a jejich cena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6611185"/>
              </p:ext>
            </p:extLst>
          </p:nvPr>
        </p:nvGraphicFramePr>
        <p:xfrm>
          <a:off x="611426" y="1289732"/>
          <a:ext cx="10534174" cy="4571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1A07ED-4A02-E54A-B38D-713A7F2C90F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5697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/>
          </p:cNvSpPr>
          <p:nvPr>
            <p:ph type="title"/>
          </p:nvPr>
        </p:nvSpPr>
        <p:spPr>
          <a:xfrm>
            <a:off x="539930" y="435427"/>
            <a:ext cx="10534174" cy="614143"/>
          </a:xfrm>
        </p:spPr>
        <p:txBody>
          <a:bodyPr/>
          <a:lstStyle/>
          <a:p>
            <a:r>
              <a:rPr lang="en-US" dirty="0" err="1">
                <a:ea typeface="ＭＳ Ｐゴシック"/>
              </a:rPr>
              <a:t>IronKey</a:t>
            </a:r>
            <a:r>
              <a:rPr lang="en-US" dirty="0">
                <a:ea typeface="ＭＳ Ｐゴシック"/>
              </a:rPr>
              <a:t> D30</a:t>
            </a:r>
            <a:r>
              <a:rPr lang="cs-CZ" dirty="0">
                <a:ea typeface="ＭＳ Ｐゴシック"/>
              </a:rPr>
              <a:t>0</a:t>
            </a:r>
            <a:endParaRPr lang="en-US" dirty="0">
              <a:ea typeface="ＭＳ Ｐゴシック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152599" y="1078094"/>
            <a:ext cx="5984278" cy="4838685"/>
          </a:xfrm>
          <a:prstGeom prst="roundRect">
            <a:avLst>
              <a:gd name="adj" fmla="val 1780"/>
            </a:avLst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4" tIns="45716" rIns="91434" bIns="45716" anchor="ctr"/>
          <a:lstStyle/>
          <a:p>
            <a:pPr marL="627023" lvl="1" indent="-169852">
              <a:buFont typeface="Arial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100% hardware encryption</a:t>
            </a:r>
          </a:p>
          <a:p>
            <a:pPr marL="1084193" lvl="2" indent="-169852">
              <a:buFont typeface="Arial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256-bit AES Hardware encryption</a:t>
            </a:r>
          </a:p>
          <a:p>
            <a:pPr marL="1084193" lvl="2" indent="-169852">
              <a:buFont typeface="Arial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XTS block cipher mode</a:t>
            </a:r>
          </a:p>
          <a:p>
            <a:pPr marL="627023" lvl="1" indent="-169852">
              <a:buFont typeface="Arial" pitchFamily="34" charset="0"/>
              <a:buChar char="•"/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</a:rPr>
              <a:t>FIPS 140-2 Level 3 Validated (certificate 2731) </a:t>
            </a:r>
          </a:p>
          <a:p>
            <a:pPr marL="627023" lvl="1" indent="-169852">
              <a:buFont typeface="Arial" pitchFamily="34" charset="0"/>
              <a:buChar char="•"/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</a:rPr>
              <a:t>Durable, waterproof metal casing with additional Epoxy to provide the strongest physical protection.</a:t>
            </a:r>
          </a:p>
          <a:p>
            <a:pPr marL="576227" lvl="1" indent="-119055">
              <a:spcBef>
                <a:spcPts val="300"/>
              </a:spcBef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Locks and reformats after 10 intrusion attempts</a:t>
            </a:r>
          </a:p>
          <a:p>
            <a:pPr marL="576227" lvl="1" indent="-119055">
              <a:spcBef>
                <a:spcPts val="300"/>
              </a:spcBef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Enforced complex password</a:t>
            </a:r>
            <a:endParaRPr lang="en-US" dirty="0">
              <a:solidFill>
                <a:srgbClr val="FFFFFF"/>
              </a:solidFill>
              <a:latin typeface="Calibri" pitchFamily="34" charset="0"/>
            </a:endParaRPr>
          </a:p>
          <a:p>
            <a:pPr marL="576227" lvl="1" indent="-119055">
              <a:spcBef>
                <a:spcPts val="300"/>
              </a:spcBef>
              <a:buFont typeface="Arial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Digitally Signed Firmware (Immune to </a:t>
            </a:r>
            <a:r>
              <a:rPr lang="en-US" dirty="0" err="1">
                <a:solidFill>
                  <a:srgbClr val="FFFFFF"/>
                </a:solidFill>
                <a:latin typeface="Calibri" pitchFamily="34" charset="0"/>
              </a:rPr>
              <a:t>BadUSB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)</a:t>
            </a:r>
          </a:p>
          <a:p>
            <a:pPr marL="627023" lvl="1" indent="-169852">
              <a:buFont typeface="Arial" pitchFamily="34" charset="0"/>
              <a:buChar char="•"/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</a:rPr>
              <a:t>USB 3.0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/2.0; Windows, Mac &amp; Linux OS support</a:t>
            </a:r>
          </a:p>
          <a:p>
            <a:pPr marL="627023" lvl="1" indent="-169852">
              <a:buFont typeface="Arial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Customization and Co-Logo program </a:t>
            </a:r>
          </a:p>
          <a:p>
            <a:pPr marL="627023" lvl="1" indent="-169852">
              <a:buFont typeface="Arial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4 - 128GB capacities, 5 Year Warranty</a:t>
            </a:r>
          </a:p>
          <a:p>
            <a:pPr marL="627023" lvl="1" indent="-169852">
              <a:buFont typeface="Arial" pitchFamily="34" charset="0"/>
              <a:buChar char="•"/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</a:rPr>
              <a:t>Forced Management SKU : IKD300M </a:t>
            </a:r>
          </a:p>
          <a:p>
            <a:pPr marL="1084193" lvl="2" indent="-169852">
              <a:buFont typeface="Arial" pitchFamily="34" charset="0"/>
              <a:buChar char="•"/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</a:rPr>
              <a:t>launching late-Sept</a:t>
            </a:r>
          </a:p>
          <a:p>
            <a:pPr marL="1084193" lvl="2" indent="-169852">
              <a:buFont typeface="Arial" pitchFamily="34" charset="0"/>
              <a:buChar char="•"/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</a:rPr>
              <a:t>Requires </a:t>
            </a:r>
            <a:r>
              <a:rPr lang="en-US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</a:rPr>
              <a:t>IronKey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</a:rPr>
              <a:t> EMS license (sold by </a:t>
            </a:r>
            <a:r>
              <a:rPr lang="en-US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</a:rPr>
              <a:t>DataLocker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331467" y="1177032"/>
            <a:ext cx="5004891" cy="2591117"/>
          </a:xfrm>
          <a:prstGeom prst="roundRect">
            <a:avLst>
              <a:gd name="adj" fmla="val 3366"/>
            </a:avLst>
          </a:prstGeom>
          <a:solidFill>
            <a:srgbClr val="333333"/>
          </a:solidFill>
          <a:ln w="9525" algn="ctr">
            <a:noFill/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lIns="91434" tIns="45716" rIns="91434" bIns="45716"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9A1266-9444-4ACF-92E3-2EB8F60F9AD2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126953"/>
              </p:ext>
            </p:extLst>
          </p:nvPr>
        </p:nvGraphicFramePr>
        <p:xfrm>
          <a:off x="451720" y="4018163"/>
          <a:ext cx="4389235" cy="1613873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118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47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62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7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USB 3.0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85" marR="87785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Read*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85" marR="87785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Write*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85" marR="87785" marT="0" marB="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7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4GB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85" marR="87785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80MB/s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85" marR="8778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12MB/s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85" marR="8778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6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8GB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85" marR="87785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165MB/s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85" marR="8778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22MB/s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85" marR="8778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7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16GB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85" marR="87785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165MB/s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85" marR="8778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22MB/s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85" marR="8778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7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32GB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85" marR="87785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250MB/s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85" marR="8778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40MB/s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85" marR="8778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7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64GB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85" marR="87785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250MB/s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85" marR="8778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85MB/s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85" marR="8778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7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128GB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85" marR="87785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250MB/s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85" marR="8778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85MB/s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85" marR="8778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" y="5624409"/>
            <a:ext cx="8619978" cy="584767"/>
          </a:xfrm>
          <a:prstGeom prst="rect">
            <a:avLst/>
          </a:prstGeom>
          <a:noFill/>
        </p:spPr>
        <p:txBody>
          <a:bodyPr wrap="square" lIns="91434" tIns="45716" rIns="91434" bIns="45716" rtlCol="0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  <a:latin typeface="Calibri"/>
              </a:rPr>
              <a:t>* 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USB 2.0 speeds: 30MB/s read, 20MB/s write (4GB: 30MB/s read, 12MB/s write)</a:t>
            </a:r>
          </a:p>
          <a:p>
            <a:endParaRPr lang="en-US" sz="1000" dirty="0">
              <a:solidFill>
                <a:prstClr val="black"/>
              </a:solidFill>
            </a:endParaRPr>
          </a:p>
          <a:p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860" y="1272295"/>
            <a:ext cx="3200788" cy="240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28" y="1272295"/>
            <a:ext cx="1219233" cy="967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93927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049" y="493586"/>
            <a:ext cx="10534174" cy="558311"/>
          </a:xfrm>
        </p:spPr>
        <p:txBody>
          <a:bodyPr/>
          <a:lstStyle/>
          <a:p>
            <a:r>
              <a:rPr lang="en-US" dirty="0"/>
              <a:t>Basic and Enterprise Drives 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17745" y="4992156"/>
            <a:ext cx="910361" cy="350503"/>
          </a:xfrm>
        </p:spPr>
        <p:txBody>
          <a:bodyPr/>
          <a:lstStyle/>
          <a:p>
            <a:pPr>
              <a:defRPr/>
            </a:pPr>
            <a:fld id="{E835878B-1AAB-4A5E-A92E-B479BBBC158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71764" y="1129032"/>
            <a:ext cx="738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Stand alone drives.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Secure Backup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Self-destruct or reset (if previously enabled) after 10 failed consecutive password attempts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Basic S1000 drives can be upgraded to Enterprise drives.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62239" y="2708941"/>
            <a:ext cx="739152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Must</a:t>
            </a:r>
            <a:r>
              <a:rPr lang="en-US" dirty="0">
                <a:solidFill>
                  <a:prstClr val="black"/>
                </a:solidFill>
              </a:rPr>
              <a:t> also purchase Enterprise Management Service (EMS) from </a:t>
            </a:r>
            <a:r>
              <a:rPr lang="en-US" dirty="0" err="1">
                <a:solidFill>
                  <a:prstClr val="black"/>
                </a:solidFill>
              </a:rPr>
              <a:t>DataLocker</a:t>
            </a:r>
            <a:r>
              <a:rPr lang="en-US" dirty="0">
                <a:solidFill>
                  <a:prstClr val="black"/>
                </a:solidFill>
              </a:rPr>
              <a:t>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An Advanced Platform for the Secure Enterprise that quickly and easily allows you protect data by administering usage and encryption policies, password restrictions, and more from a central console.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Monitor </a:t>
            </a:r>
            <a:r>
              <a:rPr lang="en-US" dirty="0" err="1">
                <a:solidFill>
                  <a:prstClr val="black"/>
                </a:solidFill>
              </a:rPr>
              <a:t>Ironkey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Entreprise</a:t>
            </a:r>
            <a:r>
              <a:rPr lang="en-US" dirty="0">
                <a:solidFill>
                  <a:prstClr val="black"/>
                </a:solidFill>
              </a:rPr>
              <a:t> drives in the field with a powerful, flexible asset tracking system.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Fast, Flexible Deployment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Create a Virtual Command Center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Leverage Existing Virtualization Platform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Ensure Compromised Drives Don’t Compromise Data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3141" y="1088827"/>
            <a:ext cx="16081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pc="300" dirty="0">
                <a:ln w="11430" cmpd="sng">
                  <a:solidFill>
                    <a:srgbClr val="CF0122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F0122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CF0122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CF0122">
                      <a:satMod val="220000"/>
                      <a:alpha val="35000"/>
                    </a:srgbClr>
                  </a:glow>
                </a:effectLst>
              </a:rPr>
              <a:t>Basic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4091" y="2663419"/>
            <a:ext cx="2852063" cy="8602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pc="300" dirty="0">
                <a:ln w="11430" cmpd="sng">
                  <a:solidFill>
                    <a:srgbClr val="CF0122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F0122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CF0122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CF0122">
                      <a:satMod val="220000"/>
                      <a:alpha val="35000"/>
                    </a:srgbClr>
                  </a:glow>
                </a:effectLst>
              </a:rPr>
              <a:t>Enterprise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64063" y="3209070"/>
            <a:ext cx="38523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905"/>
                <a:gradFill>
                  <a:gsLst>
                    <a:gs pos="0">
                      <a:srgbClr val="595959">
                        <a:shade val="20000"/>
                        <a:satMod val="200000"/>
                      </a:srgbClr>
                    </a:gs>
                    <a:gs pos="78000">
                      <a:srgbClr val="59595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59595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Forced Managed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0577" y="1647947"/>
            <a:ext cx="3236785" cy="3015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905"/>
                <a:gradFill>
                  <a:gsLst>
                    <a:gs pos="0">
                      <a:srgbClr val="595959">
                        <a:shade val="20000"/>
                        <a:satMod val="200000"/>
                      </a:srgbClr>
                    </a:gs>
                    <a:gs pos="78000">
                      <a:srgbClr val="59595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59595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Non-Managed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4" y="3708250"/>
            <a:ext cx="3649844" cy="2431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93404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049" y="493586"/>
            <a:ext cx="10534174" cy="558311"/>
          </a:xfrm>
        </p:spPr>
        <p:txBody>
          <a:bodyPr/>
          <a:lstStyle/>
          <a:p>
            <a:r>
              <a:rPr lang="cs-CZ" dirty="0" err="1"/>
              <a:t>Ironkey</a:t>
            </a:r>
            <a:r>
              <a:rPr lang="cs-CZ" dirty="0"/>
              <a:t> EMS </a:t>
            </a:r>
            <a:endParaRPr lang="en-US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687" y="1045112"/>
            <a:ext cx="5760640" cy="3259471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0111" y="3219673"/>
            <a:ext cx="7290251" cy="2781970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7851" y="627385"/>
            <a:ext cx="4689524" cy="226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836251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1463411" y="4280710"/>
            <a:ext cx="8777817" cy="117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304" b="1">
                <a:solidFill>
                  <a:srgbClr val="CC0000"/>
                </a:solidFill>
              </a:rPr>
              <a:t>Děkuj</a:t>
            </a:r>
            <a:r>
              <a:rPr lang="en-US" altLang="cs-CZ" sz="2304" b="1">
                <a:solidFill>
                  <a:srgbClr val="CC0000"/>
                </a:solidFill>
              </a:rPr>
              <a:t>i</a:t>
            </a:r>
            <a:r>
              <a:rPr lang="cs-CZ" altLang="cs-CZ" sz="2304" b="1">
                <a:solidFill>
                  <a:srgbClr val="CC0000"/>
                </a:solidFill>
              </a:rPr>
              <a:t> za pozornost</a:t>
            </a:r>
            <a:endParaRPr lang="cs-CZ" altLang="cs-CZ" sz="2304" b="1">
              <a:solidFill>
                <a:srgbClr val="CC0000"/>
              </a:solidFill>
              <a:sym typeface="Wingdings" panose="05000000000000000000" pitchFamily="2" charset="2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920" b="1">
              <a:solidFill>
                <a:srgbClr val="CC0000"/>
              </a:solidFill>
              <a:sym typeface="Wingdings" panose="05000000000000000000" pitchFamily="2" charset="2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cs-CZ" altLang="cs-CZ" sz="1920" b="1">
                <a:solidFill>
                  <a:srgbClr val="CC0000"/>
                </a:solidFill>
                <a:sym typeface="Wingdings" panose="05000000000000000000" pitchFamily="2" charset="2"/>
              </a:rPr>
              <a:t>Jakub Mazal</a:t>
            </a:r>
            <a:r>
              <a:rPr lang="en-US" altLang="cs-CZ" sz="1920" b="1">
                <a:solidFill>
                  <a:srgbClr val="CC0000"/>
                </a:solidFill>
                <a:sym typeface="Wingdings" panose="05000000000000000000" pitchFamily="2" charset="2"/>
              </a:rPr>
              <a:t>|</a:t>
            </a:r>
            <a:r>
              <a:rPr lang="cs-CZ" altLang="cs-CZ" sz="1920" b="1">
                <a:solidFill>
                  <a:srgbClr val="CC0000"/>
                </a:solidFill>
                <a:sym typeface="Wingdings" panose="05000000000000000000" pitchFamily="2" charset="2"/>
              </a:rPr>
              <a:t> jakub.mazal</a:t>
            </a:r>
            <a:r>
              <a:rPr lang="en-US" altLang="cs-CZ" sz="1920" b="1">
                <a:solidFill>
                  <a:srgbClr val="CC0000"/>
                </a:solidFill>
                <a:sym typeface="Wingdings" panose="05000000000000000000" pitchFamily="2" charset="2"/>
              </a:rPr>
              <a:t>@comguard.cz | www.comguard.cz</a:t>
            </a:r>
            <a:endParaRPr lang="cs-CZ" altLang="cs-CZ" sz="1920" b="1">
              <a:solidFill>
                <a:srgbClr val="CC0000"/>
              </a:solidFill>
              <a:sym typeface="Wingdings" panose="05000000000000000000" pitchFamily="2" charset="2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152" b="1">
              <a:solidFill>
                <a:srgbClr val="CC0000"/>
              </a:solidFill>
              <a:sym typeface="Wingdings" panose="05000000000000000000" pitchFamily="2" charset="2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cs-CZ" sz="2304" b="1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cs-CZ" sz="2304" b="1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304" b="1">
                <a:solidFill>
                  <a:schemeClr val="tx2"/>
                </a:solidFill>
                <a:sym typeface="Wingdings" panose="05000000000000000000" pitchFamily="2" charset="2"/>
              </a:rPr>
              <a:t>Dotazy?</a:t>
            </a:r>
            <a:endParaRPr lang="cs-CZ" altLang="cs-CZ" sz="2304" b="1">
              <a:solidFill>
                <a:schemeClr val="tx2"/>
              </a:solidFill>
            </a:endParaRP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 </a:t>
            </a:r>
          </a:p>
        </p:txBody>
      </p:sp>
      <p:pic>
        <p:nvPicPr>
          <p:cNvPr id="22532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687" y="1377630"/>
            <a:ext cx="2633345" cy="2259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3" name="Skupina 7"/>
          <p:cNvGrpSpPr>
            <a:grpSpLocks/>
          </p:cNvGrpSpPr>
          <p:nvPr/>
        </p:nvGrpSpPr>
        <p:grpSpPr bwMode="auto">
          <a:xfrm>
            <a:off x="4514313" y="4951242"/>
            <a:ext cx="2310969" cy="387798"/>
            <a:chOff x="3178257" y="5157192"/>
            <a:chExt cx="2407001" cy="404036"/>
          </a:xfrm>
        </p:grpSpPr>
        <p:pic>
          <p:nvPicPr>
            <p:cNvPr id="22534" name="Picture 16" descr="https://g.twimg.com/Twitter_logo_blu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8257" y="5158555"/>
              <a:ext cx="486120" cy="395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délník 6"/>
            <p:cNvSpPr/>
            <p:nvPr/>
          </p:nvSpPr>
          <p:spPr>
            <a:xfrm>
              <a:off x="3707675" y="5157192"/>
              <a:ext cx="1877583" cy="4040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altLang="cs-CZ" b="1" dirty="0">
                  <a:solidFill>
                    <a:srgbClr val="CC0000"/>
                  </a:solidFill>
                  <a:sym typeface="Wingdings" panose="05000000000000000000" pitchFamily="2" charset="2"/>
                </a:rPr>
                <a:t>@</a:t>
              </a:r>
              <a:r>
                <a:rPr lang="en-US" altLang="cs-CZ" sz="1920" b="1" dirty="0">
                  <a:solidFill>
                    <a:srgbClr val="CC0000"/>
                  </a:solidFill>
                  <a:latin typeface="+mj-lt"/>
                  <a:sym typeface="Wingdings" panose="05000000000000000000" pitchFamily="2" charset="2"/>
                </a:rPr>
                <a:t>comguard_ict</a:t>
              </a:r>
              <a:endParaRPr lang="cs-CZ" altLang="cs-CZ" sz="1920" b="1" dirty="0">
                <a:solidFill>
                  <a:srgbClr val="CC0000"/>
                </a:solidFill>
                <a:latin typeface="+mj-lt"/>
                <a:sym typeface="Wingdings" panose="05000000000000000000" pitchFamily="2" charset="2"/>
              </a:endParaRPr>
            </a:p>
          </p:txBody>
        </p:sp>
      </p:grp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687" y="400483"/>
            <a:ext cx="3724806" cy="129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257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802" y="434320"/>
            <a:ext cx="10534174" cy="614142"/>
          </a:xfrm>
        </p:spPr>
        <p:txBody>
          <a:bodyPr/>
          <a:lstStyle/>
          <a:p>
            <a:r>
              <a:rPr lang="cs-CZ" dirty="0"/>
              <a:t>Šifrování - cesta jak nejlevněji zabezpečit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5231" y="1311075"/>
            <a:ext cx="10468531" cy="108774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Šifrování</a:t>
            </a:r>
            <a:r>
              <a:rPr lang="en-US" dirty="0"/>
              <a:t> </a:t>
            </a:r>
            <a:r>
              <a:rPr lang="cs-CZ" dirty="0"/>
              <a:t>zabezpečují </a:t>
            </a:r>
            <a:r>
              <a:rPr lang="en-US" dirty="0" err="1"/>
              <a:t>vhodná</a:t>
            </a:r>
            <a:r>
              <a:rPr lang="en-US" dirty="0"/>
              <a:t> </a:t>
            </a:r>
            <a:r>
              <a:rPr lang="en-US" dirty="0" err="1"/>
              <a:t>opatření</a:t>
            </a:r>
            <a:r>
              <a:rPr lang="en-US" dirty="0"/>
              <a:t>, </a:t>
            </a:r>
            <a:r>
              <a:rPr lang="en-US" dirty="0" err="1"/>
              <a:t>která</a:t>
            </a:r>
            <a:r>
              <a:rPr lang="en-US" dirty="0"/>
              <a:t> </a:t>
            </a:r>
            <a:r>
              <a:rPr lang="en-US" dirty="0" err="1"/>
              <a:t>zajistí</a:t>
            </a:r>
            <a:r>
              <a:rPr lang="en-US" dirty="0"/>
              <a:t> </a:t>
            </a:r>
            <a:r>
              <a:rPr lang="en-US" dirty="0" err="1"/>
              <a:t>důvěrnost</a:t>
            </a:r>
            <a:r>
              <a:rPr lang="en-US" dirty="0"/>
              <a:t> </a:t>
            </a:r>
            <a:r>
              <a:rPr lang="cs-CZ" dirty="0"/>
              <a:t>a bezpečnost přenášených dat.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17745" y="5801306"/>
            <a:ext cx="910361" cy="350503"/>
          </a:xfrm>
        </p:spPr>
        <p:txBody>
          <a:bodyPr/>
          <a:lstStyle/>
          <a:p>
            <a:pPr>
              <a:defRPr/>
            </a:pPr>
            <a:fld id="{E835878B-1AAB-4A5E-A92E-B479BBBC158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624" y="3008919"/>
            <a:ext cx="1955778" cy="234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910038" y="3151420"/>
            <a:ext cx="2610283" cy="1632744"/>
            <a:chOff x="945717" y="2488078"/>
            <a:chExt cx="2835275" cy="1931987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5717" y="2488078"/>
              <a:ext cx="2835275" cy="1931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959" y="2911703"/>
              <a:ext cx="444500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0230" y="3346328"/>
              <a:ext cx="444500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0709" y="3454072"/>
              <a:ext cx="444500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1105" y="3676322"/>
              <a:ext cx="444500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4451" y="3288506"/>
              <a:ext cx="444500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7059" y="2676445"/>
              <a:ext cx="444500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253" y="2895600"/>
              <a:ext cx="444500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8045" y="2874944"/>
              <a:ext cx="444500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264" y="2881751"/>
            <a:ext cx="100012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367" y="3671593"/>
            <a:ext cx="100012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263" y="4445531"/>
            <a:ext cx="100012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3443849" y="3951162"/>
            <a:ext cx="498764" cy="1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087589" y="4301347"/>
            <a:ext cx="705778" cy="387816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360722" y="3154878"/>
            <a:ext cx="432645" cy="323487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342425" y="2702917"/>
            <a:ext cx="2699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prstClr val="black"/>
                </a:solidFill>
                <a:latin typeface="Calibri"/>
              </a:rPr>
              <a:t>Vyžadováno heslo k přístupu k datům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.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30" name="Picture 6" descr="C:\Users\aewing\AppData\Local\Microsoft\Windows\Temporary Internet Files\Content.IE5\0VGQT8KY\worst-passwords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303" y="2820577"/>
            <a:ext cx="1362238" cy="90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878" y="5110456"/>
            <a:ext cx="1386151" cy="948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7376956" y="5144440"/>
            <a:ext cx="788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F0122">
                    <a:lumMod val="75000"/>
                  </a:srgbClr>
                </a:solidFill>
              </a:rPr>
              <a:t>?</a:t>
            </a:r>
          </a:p>
        </p:txBody>
      </p:sp>
      <p:cxnSp>
        <p:nvCxnSpPr>
          <p:cNvPr id="31" name="Curved Connector 30"/>
          <p:cNvCxnSpPr/>
          <p:nvPr/>
        </p:nvCxnSpPr>
        <p:spPr>
          <a:xfrm>
            <a:off x="5712030" y="4778031"/>
            <a:ext cx="1377538" cy="1135877"/>
          </a:xfrm>
          <a:prstGeom prst="curvedConnector3">
            <a:avLst>
              <a:gd name="adj1" fmla="val -31896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354300" y="5005672"/>
            <a:ext cx="269946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CF0122">
                    <a:lumMod val="75000"/>
                  </a:srgbClr>
                </a:solidFill>
                <a:latin typeface="Calibri"/>
              </a:rPr>
              <a:t>Byl USB disk </a:t>
            </a:r>
            <a:r>
              <a:rPr lang="cs-CZ" sz="2800" b="1" dirty="0" err="1">
                <a:solidFill>
                  <a:srgbClr val="CF0122">
                    <a:lumMod val="75000"/>
                  </a:srgbClr>
                </a:solidFill>
                <a:latin typeface="Calibri"/>
              </a:rPr>
              <a:t>chránený</a:t>
            </a:r>
            <a:r>
              <a:rPr lang="cs-CZ" sz="2800" b="1" dirty="0">
                <a:solidFill>
                  <a:srgbClr val="CF0122">
                    <a:lumMod val="75000"/>
                  </a:srgbClr>
                </a:solidFill>
                <a:latin typeface="Calibri"/>
              </a:rPr>
              <a:t>?</a:t>
            </a:r>
            <a:endParaRPr lang="en-US" sz="2800" b="1" dirty="0">
              <a:solidFill>
                <a:srgbClr val="CF0122">
                  <a:lumMod val="75000"/>
                </a:srgbClr>
              </a:solidFill>
              <a:latin typeface="Calibri"/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421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688" y="434320"/>
            <a:ext cx="10534174" cy="614142"/>
          </a:xfrm>
        </p:spPr>
        <p:txBody>
          <a:bodyPr/>
          <a:lstStyle/>
          <a:p>
            <a:r>
              <a:rPr lang="en-US" dirty="0" err="1"/>
              <a:t>Šifrování</a:t>
            </a:r>
            <a:r>
              <a:rPr lang="en-US" dirty="0"/>
              <a:t> </a:t>
            </a:r>
            <a:r>
              <a:rPr lang="en-US" dirty="0" err="1"/>
              <a:t>digitálních</a:t>
            </a:r>
            <a:r>
              <a:rPr lang="en-US" dirty="0"/>
              <a:t> </a:t>
            </a:r>
            <a:r>
              <a:rPr lang="en-US" dirty="0" err="1"/>
              <a:t>médií</a:t>
            </a:r>
            <a:r>
              <a:rPr lang="en-US" dirty="0"/>
              <a:t> </a:t>
            </a:r>
            <a:r>
              <a:rPr lang="en-US" dirty="0" err="1"/>
              <a:t>chrání</a:t>
            </a:r>
            <a:r>
              <a:rPr lang="en-US" dirty="0"/>
              <a:t> data </a:t>
            </a:r>
            <a:r>
              <a:rPr lang="cs-CZ" dirty="0"/>
              <a:t>v pohybu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5878B-1AAB-4A5E-A92E-B479BBBC158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191290952"/>
              </p:ext>
            </p:extLst>
          </p:nvPr>
        </p:nvGraphicFramePr>
        <p:xfrm>
          <a:off x="4001463" y="1428750"/>
          <a:ext cx="5175250" cy="4696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5900804" y="3375836"/>
            <a:ext cx="1390650" cy="950913"/>
            <a:chOff x="7688819" y="3430566"/>
            <a:chExt cx="1390650" cy="95091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8819" y="3430566"/>
              <a:ext cx="1390650" cy="9509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208" y="3513115"/>
              <a:ext cx="1000125" cy="785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7267704" y="1311333"/>
            <a:ext cx="2208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solidFill>
                  <a:prstClr val="black"/>
                </a:solidFill>
                <a:latin typeface="Calibri"/>
              </a:rPr>
              <a:t>Zaměstnanec přistupuje k citlivým datům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14948" y="2890748"/>
            <a:ext cx="21834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dirty="0">
                <a:solidFill>
                  <a:prstClr val="black"/>
                </a:solidFill>
                <a:latin typeface="Calibri"/>
              </a:rPr>
              <a:t>Data jsou chráněna šifrováním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42419" y="4988787"/>
            <a:ext cx="26400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dirty="0">
                <a:solidFill>
                  <a:prstClr val="black"/>
                </a:solidFill>
                <a:latin typeface="Calibri"/>
              </a:rPr>
              <a:t>Kontrola periferií koncového stroje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30681" y="5003971"/>
            <a:ext cx="28043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dirty="0">
                <a:solidFill>
                  <a:prstClr val="black"/>
                </a:solidFill>
                <a:latin typeface="Calibri"/>
              </a:rPr>
              <a:t>USB disk je jednoduchá na používání a nepotřebuje složitá školení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11932" y="2859380"/>
            <a:ext cx="22563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dirty="0">
                <a:solidFill>
                  <a:prstClr val="black"/>
                </a:solidFill>
                <a:latin typeface="Calibri"/>
              </a:rPr>
              <a:t>Zaměstnanci mají přístup k datům i na cestách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6437" y="1428750"/>
            <a:ext cx="3429949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prstClr val="black"/>
                </a:solidFill>
              </a:rPr>
              <a:t>Zhruba polovina úniků dat jsou způsobena interně, což může být ochráněno preventivním školením a dodržováním politik.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953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758" y="2824435"/>
            <a:ext cx="2035494" cy="1397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574" y="434320"/>
            <a:ext cx="10534174" cy="614142"/>
          </a:xfrm>
        </p:spPr>
        <p:txBody>
          <a:bodyPr/>
          <a:lstStyle/>
          <a:p>
            <a:r>
              <a:rPr lang="en-US" dirty="0" err="1"/>
              <a:t>Možnosti</a:t>
            </a:r>
            <a:r>
              <a:rPr lang="en-US" dirty="0"/>
              <a:t> </a:t>
            </a:r>
            <a:r>
              <a:rPr lang="en-US" dirty="0" err="1"/>
              <a:t>politiky</a:t>
            </a:r>
            <a:r>
              <a:rPr lang="en-US" dirty="0"/>
              <a:t>, </a:t>
            </a:r>
            <a:r>
              <a:rPr lang="en-US" dirty="0" err="1"/>
              <a:t>které</a:t>
            </a:r>
            <a:r>
              <a:rPr lang="en-US" dirty="0"/>
              <a:t> by </a:t>
            </a:r>
            <a:r>
              <a:rPr lang="en-US" dirty="0" err="1"/>
              <a:t>měly</a:t>
            </a:r>
            <a:r>
              <a:rPr lang="en-US" dirty="0"/>
              <a:t> </a:t>
            </a:r>
            <a:r>
              <a:rPr lang="en-US" dirty="0" err="1"/>
              <a:t>organizace</a:t>
            </a:r>
            <a:r>
              <a:rPr lang="en-US" dirty="0"/>
              <a:t> </a:t>
            </a:r>
            <a:r>
              <a:rPr lang="en-US" dirty="0" err="1"/>
              <a:t>zvážit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1A07ED-4A02-E54A-B38D-713A7F2C90F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799419720"/>
              </p:ext>
            </p:extLst>
          </p:nvPr>
        </p:nvGraphicFramePr>
        <p:xfrm>
          <a:off x="2208805" y="690651"/>
          <a:ext cx="7410205" cy="5202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422426" y="2755076"/>
            <a:ext cx="1626919" cy="1536221"/>
            <a:chOff x="315551" y="2766951"/>
            <a:chExt cx="1626919" cy="1536221"/>
          </a:xfrm>
        </p:grpSpPr>
        <p:pic>
          <p:nvPicPr>
            <p:cNvPr id="3074" name="Picture 2" descr="C:\Users\aewing\AppData\Local\Microsoft\Windows\Temporary Internet Files\Content.IE5\0VGQT8KY\PngMedium-USB-input-2-12878[1].gif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438" y="3230563"/>
              <a:ext cx="903287" cy="708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&quot;No&quot; Symbol 7"/>
            <p:cNvSpPr/>
            <p:nvPr/>
          </p:nvSpPr>
          <p:spPr>
            <a:xfrm>
              <a:off x="315551" y="2766951"/>
              <a:ext cx="1626919" cy="1536221"/>
            </a:xfrm>
            <a:prstGeom prst="noSmoking">
              <a:avLst/>
            </a:prstGeom>
            <a:gradFill>
              <a:gsLst>
                <a:gs pos="0">
                  <a:schemeClr val="accent4">
                    <a:tint val="100000"/>
                    <a:shade val="100000"/>
                    <a:satMod val="130000"/>
                    <a:alpha val="50000"/>
                  </a:schemeClr>
                </a:gs>
                <a:gs pos="100000">
                  <a:schemeClr val="accent4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2000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730" y="425579"/>
            <a:ext cx="10855248" cy="614142"/>
          </a:xfrm>
        </p:spPr>
        <p:txBody>
          <a:bodyPr/>
          <a:lstStyle/>
          <a:p>
            <a:r>
              <a:rPr lang="cs-CZ" dirty="0"/>
              <a:t>Šifrovaná</a:t>
            </a:r>
            <a:r>
              <a:rPr lang="en-US" dirty="0"/>
              <a:t> USB </a:t>
            </a:r>
            <a:r>
              <a:rPr lang="cs-CZ" dirty="0"/>
              <a:t>jsou kompatibilní s  </a:t>
            </a:r>
            <a:r>
              <a:rPr lang="en-US" dirty="0"/>
              <a:t>endpoint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6439" y="1131442"/>
            <a:ext cx="10347324" cy="452434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Prostřednictvím</a:t>
            </a:r>
            <a:r>
              <a:rPr lang="en-US" dirty="0"/>
              <a:t> </a:t>
            </a:r>
            <a:r>
              <a:rPr lang="en-US" dirty="0" err="1"/>
              <a:t>správy</a:t>
            </a:r>
            <a:r>
              <a:rPr lang="en-US" dirty="0"/>
              <a:t> </a:t>
            </a:r>
            <a:r>
              <a:rPr lang="en-US" dirty="0" err="1"/>
              <a:t>koncových</a:t>
            </a:r>
            <a:r>
              <a:rPr lang="en-US" dirty="0"/>
              <a:t> </a:t>
            </a:r>
            <a:r>
              <a:rPr lang="en-US" dirty="0" err="1"/>
              <a:t>bodů</a:t>
            </a:r>
            <a:r>
              <a:rPr lang="en-US" dirty="0"/>
              <a:t> </a:t>
            </a:r>
            <a:r>
              <a:rPr lang="en-US" dirty="0" err="1"/>
              <a:t>mohou</a:t>
            </a:r>
            <a:r>
              <a:rPr lang="en-US" dirty="0"/>
              <a:t> </a:t>
            </a:r>
            <a:r>
              <a:rPr lang="en-US" dirty="0" err="1"/>
              <a:t>společnosti</a:t>
            </a:r>
            <a:r>
              <a:rPr lang="en-US" dirty="0"/>
              <a:t> </a:t>
            </a:r>
            <a:r>
              <a:rPr lang="cs-CZ" dirty="0"/>
              <a:t>povolit pouze</a:t>
            </a:r>
            <a:r>
              <a:rPr lang="en-US" dirty="0"/>
              <a:t> </a:t>
            </a:r>
            <a:r>
              <a:rPr lang="en-US" dirty="0" err="1"/>
              <a:t>schválen</a:t>
            </a:r>
            <a:r>
              <a:rPr lang="cs-CZ" dirty="0"/>
              <a:t>á</a:t>
            </a:r>
            <a:r>
              <a:rPr lang="en-US" dirty="0"/>
              <a:t> </a:t>
            </a:r>
            <a:r>
              <a:rPr lang="cs-CZ" dirty="0"/>
              <a:t>USB </a:t>
            </a:r>
            <a:r>
              <a:rPr lang="en-US" dirty="0" err="1"/>
              <a:t>zařízení</a:t>
            </a:r>
            <a:r>
              <a:rPr lang="en-US" dirty="0"/>
              <a:t>, aby </a:t>
            </a:r>
            <a:r>
              <a:rPr lang="en-US" dirty="0" err="1"/>
              <a:t>zajistily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uživatelé</a:t>
            </a:r>
            <a:r>
              <a:rPr lang="en-US" dirty="0"/>
              <a:t> </a:t>
            </a:r>
            <a:r>
              <a:rPr lang="en-US" dirty="0" err="1"/>
              <a:t>budou</a:t>
            </a:r>
            <a:r>
              <a:rPr lang="en-US" dirty="0"/>
              <a:t> </a:t>
            </a:r>
            <a:r>
              <a:rPr lang="en-US" dirty="0" err="1"/>
              <a:t>vždy</a:t>
            </a:r>
            <a:r>
              <a:rPr lang="en-US" dirty="0"/>
              <a:t> </a:t>
            </a:r>
            <a:r>
              <a:rPr lang="en-US" dirty="0" err="1"/>
              <a:t>využívat</a:t>
            </a:r>
            <a:r>
              <a:rPr lang="en-US" dirty="0"/>
              <a:t> </a:t>
            </a:r>
            <a:r>
              <a:rPr lang="en-US" dirty="0" err="1"/>
              <a:t>šifrování</a:t>
            </a:r>
            <a:r>
              <a:rPr lang="en-US" dirty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5878B-1AAB-4A5E-A92E-B479BBBC158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26" name="Picture 2" descr="C:\Users\aewing\AppData\Local\Microsoft\Windows\Temporary Internet Files\Content.IE5\XDT7H8SK\sym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775" y="4003546"/>
            <a:ext cx="2509757" cy="169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321" y="4289484"/>
            <a:ext cx="2030413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203" y="2899598"/>
            <a:ext cx="1390650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C:\Users\aewing\AppData\Local\Microsoft\Windows\Temporary Internet Files\Content.IE5\L84I92L8\IconApproved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919" y="4600099"/>
            <a:ext cx="980765" cy="98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ewing\AppData\Local\Microsoft\Windows\Temporary Internet Files\Content.IE5\PJDDD9D8\sv12kj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792" y="2789494"/>
            <a:ext cx="1061017" cy="106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owchart: Card 5"/>
          <p:cNvSpPr/>
          <p:nvPr/>
        </p:nvSpPr>
        <p:spPr>
          <a:xfrm>
            <a:off x="4999509" y="3140973"/>
            <a:ext cx="1721690" cy="2107021"/>
          </a:xfrm>
          <a:prstGeom prst="flowChartPunchedCar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prstClr val="black"/>
                </a:solidFill>
              </a:rPr>
              <a:t>White List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black"/>
                </a:solidFill>
              </a:rPr>
              <a:t>Vendor ID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black"/>
                </a:solidFill>
              </a:rPr>
              <a:t>Product ID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black"/>
                </a:solidFill>
              </a:rPr>
              <a:t>Serial Numbers</a:t>
            </a:r>
          </a:p>
        </p:txBody>
      </p:sp>
      <p:pic>
        <p:nvPicPr>
          <p:cNvPr id="4" name="Picture 2" descr="Výsledek obrázk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879" y="2499593"/>
            <a:ext cx="1627112" cy="16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762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1ED0DE-00BF-49B9-8C5B-7D2793C27A34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AutoShape 21"/>
          <p:cNvSpPr>
            <a:spLocks noChangeArrowheads="1"/>
          </p:cNvSpPr>
          <p:nvPr/>
        </p:nvSpPr>
        <p:spPr bwMode="auto">
          <a:xfrm>
            <a:off x="9168214" y="1127332"/>
            <a:ext cx="2135609" cy="2121313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AutoShape 23"/>
          <p:cNvSpPr>
            <a:spLocks noChangeArrowheads="1"/>
          </p:cNvSpPr>
          <p:nvPr/>
        </p:nvSpPr>
        <p:spPr bwMode="auto">
          <a:xfrm>
            <a:off x="4747413" y="1128211"/>
            <a:ext cx="2116286" cy="21213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37AF"/>
              </a:gs>
              <a:gs pos="100000">
                <a:srgbClr val="44195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Oval 24"/>
          <p:cNvSpPr>
            <a:spLocks noChangeArrowheads="1"/>
          </p:cNvSpPr>
          <p:nvPr/>
        </p:nvSpPr>
        <p:spPr bwMode="auto">
          <a:xfrm>
            <a:off x="4809875" y="1262793"/>
            <a:ext cx="1988404" cy="17938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AutoShape 21"/>
          <p:cNvSpPr>
            <a:spLocks noChangeArrowheads="1"/>
          </p:cNvSpPr>
          <p:nvPr/>
        </p:nvSpPr>
        <p:spPr bwMode="auto">
          <a:xfrm>
            <a:off x="2555107" y="1127332"/>
            <a:ext cx="2109028" cy="2119612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Oval 22"/>
          <p:cNvSpPr>
            <a:spLocks noChangeArrowheads="1"/>
          </p:cNvSpPr>
          <p:nvPr/>
        </p:nvSpPr>
        <p:spPr bwMode="auto">
          <a:xfrm>
            <a:off x="2621782" y="1344332"/>
            <a:ext cx="1976127" cy="163076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Title 3"/>
          <p:cNvSpPr txBox="1">
            <a:spLocks/>
          </p:cNvSpPr>
          <p:nvPr/>
        </p:nvSpPr>
        <p:spPr bwMode="auto">
          <a:xfrm>
            <a:off x="535467" y="545485"/>
            <a:ext cx="11119406" cy="49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D50E34"/>
                </a:solidFill>
                <a:latin typeface="+mj-lt"/>
                <a:ea typeface="ＭＳ Ｐゴシック" charset="-128"/>
                <a:cs typeface="Arial (Headings)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D50E34"/>
                </a:solidFill>
                <a:latin typeface="Calibri" pitchFamily="-1" charset="0"/>
                <a:ea typeface="ＭＳ Ｐゴシック" charset="-128"/>
                <a:cs typeface="Arial (Headings)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D50E34"/>
                </a:solidFill>
                <a:latin typeface="Calibri" pitchFamily="-1" charset="0"/>
                <a:ea typeface="ＭＳ Ｐゴシック" charset="-128"/>
                <a:cs typeface="Arial (Headings)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D50E34"/>
                </a:solidFill>
                <a:latin typeface="Calibri" pitchFamily="-1" charset="0"/>
                <a:ea typeface="ＭＳ Ｐゴシック" charset="-128"/>
                <a:cs typeface="Arial (Headings)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D50E34"/>
                </a:solidFill>
                <a:latin typeface="Calibri" pitchFamily="-1" charset="0"/>
                <a:ea typeface="ＭＳ Ｐゴシック" charset="-128"/>
                <a:cs typeface="Arial (Headings)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/>
            <a:r>
              <a:rPr lang="en-US" sz="4000" dirty="0">
                <a:ea typeface="ＭＳ Ｐゴシック"/>
              </a:rPr>
              <a:t>Encrypted</a:t>
            </a:r>
            <a:r>
              <a:rPr lang="en-US" dirty="0">
                <a:ea typeface="ＭＳ Ｐゴシック"/>
              </a:rPr>
              <a:t> </a:t>
            </a:r>
            <a:r>
              <a:rPr lang="en-US" sz="4000" dirty="0" err="1">
                <a:ea typeface="ＭＳ Ｐゴシック"/>
              </a:rPr>
              <a:t>DataTraveler</a:t>
            </a:r>
            <a:r>
              <a:rPr lang="en-US" dirty="0">
                <a:ea typeface="ＭＳ Ｐゴシック"/>
              </a:rPr>
              <a:t> </a:t>
            </a:r>
            <a:r>
              <a:rPr lang="en-US" sz="4000" dirty="0">
                <a:ea typeface="ＭＳ Ｐゴシック"/>
              </a:rPr>
              <a:t>Line-Up</a:t>
            </a:r>
          </a:p>
        </p:txBody>
      </p:sp>
      <p:sp>
        <p:nvSpPr>
          <p:cNvPr id="20" name="Oval 22"/>
          <p:cNvSpPr>
            <a:spLocks noChangeArrowheads="1"/>
          </p:cNvSpPr>
          <p:nvPr/>
        </p:nvSpPr>
        <p:spPr bwMode="auto">
          <a:xfrm>
            <a:off x="9215839" y="1262792"/>
            <a:ext cx="2031328" cy="1793836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29712" y="1660555"/>
            <a:ext cx="2021710" cy="3637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/>
              </a:rPr>
              <a:t>Locker+ G3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790824" y="1666879"/>
            <a:ext cx="2026505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/>
              </a:rPr>
              <a:t>Vault Privacy 3.0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312649" y="1661341"/>
            <a:ext cx="2018173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/>
              </a:rPr>
              <a:t>4000G2</a:t>
            </a: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973451"/>
              </p:ext>
            </p:extLst>
          </p:nvPr>
        </p:nvGraphicFramePr>
        <p:xfrm>
          <a:off x="307704" y="3592822"/>
          <a:ext cx="11015934" cy="241956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61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61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69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69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545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1113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USB</a:t>
                      </a:r>
                      <a:r>
                        <a:rPr lang="en-US" sz="1700" baseline="0" dirty="0"/>
                        <a:t> 3.0</a:t>
                      </a:r>
                      <a:endParaRPr lang="en-US" sz="1700" dirty="0"/>
                    </a:p>
                  </a:txBody>
                  <a:tcPr marL="117046" marR="117046" marT="43889" marB="438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Locker+ G3</a:t>
                      </a:r>
                    </a:p>
                  </a:txBody>
                  <a:tcPr marL="117046" marR="117046" marT="43889" marB="438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Vault Privacy 3.0</a:t>
                      </a:r>
                    </a:p>
                  </a:txBody>
                  <a:tcPr marL="117046" marR="117046" marT="43889" marB="438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2000</a:t>
                      </a:r>
                    </a:p>
                  </a:txBody>
                  <a:tcPr marL="117046" marR="117046" marT="43889" marB="438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4000G2</a:t>
                      </a:r>
                    </a:p>
                  </a:txBody>
                  <a:tcPr marL="117046" marR="117046" marT="43889" marB="4388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928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Encryption</a:t>
                      </a:r>
                    </a:p>
                  </a:txBody>
                  <a:tcPr marL="117046" marR="117046" marT="43889" marB="43889">
                    <a:solidFill>
                      <a:srgbClr val="486E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Hardware Encryption</a:t>
                      </a:r>
                    </a:p>
                  </a:txBody>
                  <a:tcPr marL="117046" marR="117046" marT="43889" marB="438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AES</a:t>
                      </a:r>
                      <a:r>
                        <a:rPr lang="en-US" sz="1500" baseline="0" dirty="0"/>
                        <a:t> 256-Bit Hardware Encryption</a:t>
                      </a:r>
                      <a:endParaRPr lang="en-US" sz="1500" dirty="0"/>
                    </a:p>
                  </a:txBody>
                  <a:tcPr marL="117046" marR="117046" marT="43889" marB="438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AES</a:t>
                      </a:r>
                      <a:r>
                        <a:rPr lang="en-US" sz="1500" baseline="0" dirty="0"/>
                        <a:t> 256-Bit Hardware Encryption</a:t>
                      </a:r>
                      <a:endParaRPr lang="en-US" sz="1500" dirty="0"/>
                    </a:p>
                  </a:txBody>
                  <a:tcPr marL="117046" marR="117046" marT="43889" marB="438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AES</a:t>
                      </a:r>
                      <a:r>
                        <a:rPr lang="en-US" sz="1500" baseline="0" dirty="0"/>
                        <a:t> 256-Bit Hardware Encryption</a:t>
                      </a:r>
                      <a:endParaRPr lang="en-US" sz="1500" dirty="0"/>
                    </a:p>
                  </a:txBody>
                  <a:tcPr marL="117046" marR="117046" marT="43889" marB="4388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312">
                <a:tc>
                  <a:txBody>
                    <a:bodyPr/>
                    <a:lstStyle/>
                    <a:p>
                      <a:pPr algn="ctr"/>
                      <a:r>
                        <a:rPr lang="en-US" sz="1500" i="0" dirty="0">
                          <a:solidFill>
                            <a:schemeClr val="bg1"/>
                          </a:solidFill>
                        </a:rPr>
                        <a:t>Feature</a:t>
                      </a:r>
                    </a:p>
                  </a:txBody>
                  <a:tcPr marL="117046" marR="117046" marT="43889" marB="43889">
                    <a:solidFill>
                      <a:srgbClr val="486E8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err="1">
                          <a:solidFill>
                            <a:schemeClr val="tx1"/>
                          </a:solidFill>
                        </a:rPr>
                        <a:t>USBtoCloud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™ Software</a:t>
                      </a:r>
                    </a:p>
                  </a:txBody>
                  <a:tcPr marL="117046" marR="117046" marT="43889" marB="43889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XTS Block Cipher Mode</a:t>
                      </a:r>
                    </a:p>
                  </a:txBody>
                  <a:tcPr marL="117046" marR="117046" marT="43889" marB="43889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OS independent</a:t>
                      </a:r>
                    </a:p>
                  </a:txBody>
                  <a:tcPr marL="117046" marR="117046" marT="43889" marB="43889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XTS Block Cipher Mode</a:t>
                      </a:r>
                    </a:p>
                  </a:txBody>
                  <a:tcPr marL="117046" marR="117046" marT="43889" marB="4388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84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FIPS</a:t>
                      </a:r>
                    </a:p>
                  </a:txBody>
                  <a:tcPr marL="117046" marR="117046" marT="43889" marB="43889">
                    <a:solidFill>
                      <a:srgbClr val="486E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n/a</a:t>
                      </a:r>
                    </a:p>
                  </a:txBody>
                  <a:tcPr marL="117046" marR="117046" marT="43889" marB="438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FIPS 197</a:t>
                      </a:r>
                    </a:p>
                  </a:txBody>
                  <a:tcPr marL="117046" marR="117046" marT="43889" marB="438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FIPS 197</a:t>
                      </a:r>
                    </a:p>
                  </a:txBody>
                  <a:tcPr marL="117046" marR="117046" marT="43889" marB="438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FIPS 140-2 Level 3</a:t>
                      </a:r>
                    </a:p>
                  </a:txBody>
                  <a:tcPr marL="117046" marR="117046" marT="43889" marB="4388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853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Capacities</a:t>
                      </a:r>
                    </a:p>
                  </a:txBody>
                  <a:tcPr marL="117046" marR="117046" marT="43889" marB="43889">
                    <a:solidFill>
                      <a:srgbClr val="486E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8GB-64GB</a:t>
                      </a:r>
                    </a:p>
                  </a:txBody>
                  <a:tcPr marL="117046" marR="117046" marT="43889" marB="438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4GB-64GB</a:t>
                      </a:r>
                    </a:p>
                  </a:txBody>
                  <a:tcPr marL="117046" marR="117046" marT="43889" marB="438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16GB-64GB</a:t>
                      </a:r>
                    </a:p>
                  </a:txBody>
                  <a:tcPr marL="117046" marR="117046" marT="43889" marB="438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4GB-64GB</a:t>
                      </a:r>
                    </a:p>
                  </a:txBody>
                  <a:tcPr marL="117046" marR="117046" marT="43889" marB="4388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7869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Anti-Virus</a:t>
                      </a:r>
                      <a:endParaRPr lang="en-US" sz="1500" i="0" dirty="0">
                        <a:solidFill>
                          <a:schemeClr val="bg1"/>
                        </a:solidFill>
                      </a:endParaRPr>
                    </a:p>
                  </a:txBody>
                  <a:tcPr marL="117046" marR="117046" marT="43889" marB="43889">
                    <a:solidFill>
                      <a:srgbClr val="486E8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Available through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err="1">
                          <a:solidFill>
                            <a:schemeClr val="tx1"/>
                          </a:solidFill>
                        </a:rPr>
                        <a:t>USBtoCloud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™ </a:t>
                      </a:r>
                    </a:p>
                  </a:txBody>
                  <a:tcPr marL="117046" marR="117046" marT="43889" marB="43889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Anti-Virus SKUs Available</a:t>
                      </a:r>
                    </a:p>
                  </a:txBody>
                  <a:tcPr marL="117046" marR="117046" marT="43889" marB="43889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n/a</a:t>
                      </a:r>
                    </a:p>
                  </a:txBody>
                  <a:tcPr marL="117046" marR="117046" marT="43889" marB="43889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n/a</a:t>
                      </a:r>
                    </a:p>
                  </a:txBody>
                  <a:tcPr marL="117046" marR="117046" marT="43889" marB="4388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7" name="Picture 2" descr="C:\Users\kcampbell\AppData\Local\Microsoft\Windows\Temporary Internet Files\Content.IE5\J00SQYXA\DTLPG3_32GB_h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b="11111"/>
          <a:stretch/>
        </p:blipFill>
        <p:spPr bwMode="auto">
          <a:xfrm>
            <a:off x="2818251" y="2014388"/>
            <a:ext cx="1596658" cy="58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911" y="2014665"/>
            <a:ext cx="1634881" cy="557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942" y="3278099"/>
            <a:ext cx="8855695" cy="315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9559" y="2039207"/>
            <a:ext cx="1662591" cy="543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AutoShape 21"/>
          <p:cNvSpPr>
            <a:spLocks noChangeArrowheads="1"/>
          </p:cNvSpPr>
          <p:nvPr/>
        </p:nvSpPr>
        <p:spPr bwMode="auto">
          <a:xfrm>
            <a:off x="6965182" y="1136857"/>
            <a:ext cx="2109028" cy="2119612"/>
          </a:xfrm>
          <a:prstGeom prst="roundRect">
            <a:avLst>
              <a:gd name="adj" fmla="val 16667"/>
            </a:avLst>
          </a:prstGeom>
          <a:solidFill>
            <a:schemeClr val="bg2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8" name="Oval 22"/>
          <p:cNvSpPr>
            <a:spLocks noChangeArrowheads="1"/>
          </p:cNvSpPr>
          <p:nvPr/>
        </p:nvSpPr>
        <p:spPr bwMode="auto">
          <a:xfrm>
            <a:off x="7031857" y="1272319"/>
            <a:ext cx="1985652" cy="1793836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18384" y="1661341"/>
            <a:ext cx="1834703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/>
              </a:rPr>
              <a:t>2000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8223">
            <a:off x="7250085" y="2109255"/>
            <a:ext cx="1563077" cy="406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21"/>
          <p:cNvGrpSpPr/>
          <p:nvPr/>
        </p:nvGrpSpPr>
        <p:grpSpPr>
          <a:xfrm>
            <a:off x="422376" y="1471149"/>
            <a:ext cx="1850956" cy="1392230"/>
            <a:chOff x="7688819" y="3430566"/>
            <a:chExt cx="1390650" cy="950913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8819" y="3430566"/>
              <a:ext cx="1390650" cy="9509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208" y="3513115"/>
              <a:ext cx="1000125" cy="785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98125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1ED0DE-00BF-49B9-8C5B-7D2793C27A34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AutoShape 23"/>
          <p:cNvSpPr>
            <a:spLocks noChangeArrowheads="1"/>
          </p:cNvSpPr>
          <p:nvPr/>
        </p:nvSpPr>
        <p:spPr bwMode="auto">
          <a:xfrm>
            <a:off x="6156351" y="1161358"/>
            <a:ext cx="2116286" cy="21213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37AF"/>
              </a:gs>
              <a:gs pos="100000">
                <a:srgbClr val="44195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Oval 24"/>
          <p:cNvSpPr>
            <a:spLocks noChangeArrowheads="1"/>
          </p:cNvSpPr>
          <p:nvPr/>
        </p:nvSpPr>
        <p:spPr bwMode="auto">
          <a:xfrm>
            <a:off x="6209288" y="1295940"/>
            <a:ext cx="1988404" cy="17938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AutoShape 21"/>
          <p:cNvSpPr>
            <a:spLocks noChangeArrowheads="1"/>
          </p:cNvSpPr>
          <p:nvPr/>
        </p:nvSpPr>
        <p:spPr bwMode="auto">
          <a:xfrm>
            <a:off x="3991858" y="1160479"/>
            <a:ext cx="2109028" cy="2119612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Oval 22"/>
          <p:cNvSpPr>
            <a:spLocks noChangeArrowheads="1"/>
          </p:cNvSpPr>
          <p:nvPr/>
        </p:nvSpPr>
        <p:spPr bwMode="auto">
          <a:xfrm>
            <a:off x="4058533" y="1377479"/>
            <a:ext cx="1976127" cy="163076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Title 3"/>
          <p:cNvSpPr txBox="1">
            <a:spLocks/>
          </p:cNvSpPr>
          <p:nvPr/>
        </p:nvSpPr>
        <p:spPr bwMode="auto">
          <a:xfrm>
            <a:off x="546353" y="545485"/>
            <a:ext cx="11119406" cy="49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D50E34"/>
                </a:solidFill>
                <a:latin typeface="+mj-lt"/>
                <a:ea typeface="ＭＳ Ｐゴシック" charset="-128"/>
                <a:cs typeface="Arial (Headings)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D50E34"/>
                </a:solidFill>
                <a:latin typeface="Calibri" pitchFamily="-1" charset="0"/>
                <a:ea typeface="ＭＳ Ｐゴシック" charset="-128"/>
                <a:cs typeface="Arial (Headings)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D50E34"/>
                </a:solidFill>
                <a:latin typeface="Calibri" pitchFamily="-1" charset="0"/>
                <a:ea typeface="ＭＳ Ｐゴシック" charset="-128"/>
                <a:cs typeface="Arial (Headings)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D50E34"/>
                </a:solidFill>
                <a:latin typeface="Calibri" pitchFamily="-1" charset="0"/>
                <a:ea typeface="ＭＳ Ｐゴシック" charset="-128"/>
                <a:cs typeface="Arial (Headings)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D50E34"/>
                </a:solidFill>
                <a:latin typeface="Calibri" pitchFamily="-1" charset="0"/>
                <a:ea typeface="ＭＳ Ｐゴシック" charset="-128"/>
                <a:cs typeface="Arial (Headings)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/>
            <a:r>
              <a:rPr lang="en-US" sz="4000" dirty="0">
                <a:ea typeface="ＭＳ Ｐゴシック"/>
              </a:rPr>
              <a:t>Encrypted </a:t>
            </a:r>
            <a:r>
              <a:rPr lang="en-US" sz="4000" dirty="0" err="1">
                <a:ea typeface="ＭＳ Ｐゴシック"/>
              </a:rPr>
              <a:t>IronKey</a:t>
            </a:r>
            <a:r>
              <a:rPr lang="en-US" sz="4000" dirty="0">
                <a:ea typeface="ＭＳ Ｐゴシック"/>
              </a:rPr>
              <a:t> Line-Up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229400" y="1610674"/>
            <a:ext cx="2021710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/>
              </a:rPr>
              <a:t>S1000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037587" y="1626523"/>
            <a:ext cx="2026505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/>
              </a:rPr>
              <a:t>D300</a:t>
            </a: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933293"/>
              </p:ext>
            </p:extLst>
          </p:nvPr>
        </p:nvGraphicFramePr>
        <p:xfrm>
          <a:off x="1757360" y="3462829"/>
          <a:ext cx="6564440" cy="209025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61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31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9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1113"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117046" marR="117046" marT="43889" marB="438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D300</a:t>
                      </a:r>
                    </a:p>
                  </a:txBody>
                  <a:tcPr marL="117046" marR="117046" marT="43889" marB="438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S1000</a:t>
                      </a:r>
                    </a:p>
                  </a:txBody>
                  <a:tcPr marL="117046" marR="117046" marT="43889" marB="4388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928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Encryption</a:t>
                      </a:r>
                    </a:p>
                  </a:txBody>
                  <a:tcPr marL="117046" marR="117046" marT="43889" marB="43889">
                    <a:solidFill>
                      <a:srgbClr val="486E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AES</a:t>
                      </a:r>
                      <a:r>
                        <a:rPr lang="en-US" sz="1500" baseline="0" dirty="0"/>
                        <a:t> 256-Bit Hardware Encryption</a:t>
                      </a:r>
                      <a:endParaRPr lang="en-US" sz="1500" dirty="0"/>
                    </a:p>
                  </a:txBody>
                  <a:tcPr marL="117046" marR="117046" marT="43889" marB="438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AES</a:t>
                      </a:r>
                      <a:r>
                        <a:rPr lang="en-US" sz="1500" baseline="0" dirty="0"/>
                        <a:t> 256-Bit Hardware Encryption</a:t>
                      </a:r>
                      <a:endParaRPr lang="en-US" sz="1500" dirty="0"/>
                    </a:p>
                  </a:txBody>
                  <a:tcPr marL="117046" marR="117046" marT="43889" marB="4388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312">
                <a:tc>
                  <a:txBody>
                    <a:bodyPr/>
                    <a:lstStyle/>
                    <a:p>
                      <a:pPr algn="ctr"/>
                      <a:r>
                        <a:rPr lang="en-US" sz="1500" i="0" dirty="0">
                          <a:solidFill>
                            <a:schemeClr val="bg1"/>
                          </a:solidFill>
                        </a:rPr>
                        <a:t>Feature</a:t>
                      </a:r>
                    </a:p>
                  </a:txBody>
                  <a:tcPr marL="117046" marR="117046" marT="43889" marB="43889">
                    <a:solidFill>
                      <a:srgbClr val="486E8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err="1">
                          <a:solidFill>
                            <a:schemeClr val="tx1"/>
                          </a:solidFill>
                        </a:rPr>
                        <a:t>IronKey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 EMS</a:t>
                      </a:r>
                      <a:r>
                        <a:rPr lang="en-US" sz="1500" baseline="0" dirty="0">
                          <a:solidFill>
                            <a:schemeClr val="tx1"/>
                          </a:solidFill>
                        </a:rPr>
                        <a:t> support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aseline="0" dirty="0">
                          <a:solidFill>
                            <a:schemeClr val="tx1"/>
                          </a:solidFill>
                        </a:rPr>
                        <a:t>XTS Block Cipher Mode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117046" marR="117046" marT="43889" marB="43889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err="1">
                          <a:solidFill>
                            <a:schemeClr val="tx1"/>
                          </a:solidFill>
                        </a:rPr>
                        <a:t>IronKey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 EMS support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XTS,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</a:rPr>
                        <a:t>CryptoChip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117046" marR="117046" marT="43889" marB="4388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84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FIPS</a:t>
                      </a:r>
                    </a:p>
                  </a:txBody>
                  <a:tcPr marL="117046" marR="117046" marT="43889" marB="43889">
                    <a:solidFill>
                      <a:srgbClr val="486E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FIPS 140-2 Level 3</a:t>
                      </a:r>
                    </a:p>
                  </a:txBody>
                  <a:tcPr marL="117046" marR="117046" marT="43889" marB="438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FIPS 140-2 Level 3</a:t>
                      </a:r>
                    </a:p>
                  </a:txBody>
                  <a:tcPr marL="117046" marR="117046" marT="43889" marB="4388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853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Capacities</a:t>
                      </a:r>
                    </a:p>
                  </a:txBody>
                  <a:tcPr marL="117046" marR="117046" marT="43889" marB="43889">
                    <a:solidFill>
                      <a:srgbClr val="486E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4GB-128GB</a:t>
                      </a:r>
                    </a:p>
                  </a:txBody>
                  <a:tcPr marL="117046" marR="117046" marT="43889" marB="438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4GB-128GB</a:t>
                      </a:r>
                    </a:p>
                  </a:txBody>
                  <a:tcPr marL="117046" marR="117046" marT="43889" marB="4388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1338716" y="1504296"/>
            <a:ext cx="2036052" cy="1392230"/>
            <a:chOff x="7688819" y="3430566"/>
            <a:chExt cx="1390650" cy="950913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8819" y="3430566"/>
              <a:ext cx="1390650" cy="9509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208" y="3513115"/>
              <a:ext cx="1000125" cy="785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399" y="1923529"/>
            <a:ext cx="1435418" cy="8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>
            <a:lum bright="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9" t="38877" r="5238" b="17387"/>
          <a:stretch>
            <a:fillRect/>
          </a:stretch>
        </p:blipFill>
        <p:spPr bwMode="auto">
          <a:xfrm>
            <a:off x="4340151" y="2067545"/>
            <a:ext cx="1536171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6174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2"/>
          <p:cNvSpPr txBox="1">
            <a:spLocks noGrp="1"/>
          </p:cNvSpPr>
          <p:nvPr/>
        </p:nvSpPr>
        <p:spPr bwMode="auto">
          <a:xfrm>
            <a:off x="617745" y="6115519"/>
            <a:ext cx="3726271" cy="350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8F705E41-7242-46F5-BB11-498C6A54AFDC}" type="slidenum">
              <a:rPr lang="en-US" sz="1100">
                <a:solidFill>
                  <a:prstClr val="white"/>
                </a:solidFill>
                <a:latin typeface="Verdana" pitchFamily="34" charset="0"/>
              </a:rPr>
              <a:pPr/>
              <a:t>9</a:t>
            </a:fld>
            <a:endParaRPr lang="en-US" sz="1100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75779" name="Title 3"/>
          <p:cNvSpPr>
            <a:spLocks noGrp="1"/>
          </p:cNvSpPr>
          <p:nvPr>
            <p:ph type="title" idx="4294967295"/>
          </p:nvPr>
        </p:nvSpPr>
        <p:spPr>
          <a:xfrm>
            <a:off x="523727" y="323542"/>
            <a:ext cx="11118850" cy="792088"/>
          </a:xfrm>
        </p:spPr>
        <p:txBody>
          <a:bodyPr/>
          <a:lstStyle/>
          <a:p>
            <a:r>
              <a:rPr lang="en-US" dirty="0">
                <a:ea typeface="ＭＳ Ｐゴシック"/>
              </a:rPr>
              <a:t>DT Locker+G3: </a:t>
            </a:r>
            <a:r>
              <a:rPr lang="cs-CZ" dirty="0">
                <a:ea typeface="ＭＳ Ｐゴシック"/>
              </a:rPr>
              <a:t>Snadná </a:t>
            </a:r>
            <a:r>
              <a:rPr lang="en-US" dirty="0" err="1">
                <a:ea typeface="ＭＳ Ｐゴシック"/>
              </a:rPr>
              <a:t>ochrana</a:t>
            </a:r>
            <a:r>
              <a:rPr lang="en-US" dirty="0">
                <a:ea typeface="ＭＳ Ｐゴシック"/>
              </a:rPr>
              <a:t> </a:t>
            </a:r>
            <a:r>
              <a:rPr lang="cs-CZ" dirty="0">
                <a:ea typeface="ＭＳ Ｐゴシック"/>
              </a:rPr>
              <a:t>citlivých dat</a:t>
            </a:r>
            <a:endParaRPr lang="en-US" dirty="0">
              <a:ea typeface="ＭＳ Ｐゴシック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486548" y="1379152"/>
            <a:ext cx="5949858" cy="4621598"/>
          </a:xfrm>
          <a:prstGeom prst="roundRect">
            <a:avLst>
              <a:gd name="adj" fmla="val 1780"/>
            </a:avLst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75781" name="Rectangle 6"/>
          <p:cNvSpPr>
            <a:spLocks noChangeArrowheads="1"/>
          </p:cNvSpPr>
          <p:nvPr/>
        </p:nvSpPr>
        <p:spPr bwMode="auto">
          <a:xfrm>
            <a:off x="5937665" y="1302952"/>
            <a:ext cx="5498741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>
              <a:buFont typeface="Arial" charset="0"/>
              <a:buChar char="•"/>
            </a:pPr>
            <a:r>
              <a:rPr lang="en-US" sz="1800" dirty="0">
                <a:solidFill>
                  <a:srgbClr val="FFC000"/>
                </a:solidFill>
                <a:latin typeface="Calibri" pitchFamily="34" charset="0"/>
              </a:rPr>
              <a:t>Hardware encryption </a:t>
            </a:r>
            <a:r>
              <a:rPr lang="en-US" sz="1800" dirty="0">
                <a:solidFill>
                  <a:prstClr val="white"/>
                </a:solidFill>
                <a:latin typeface="Calibri" pitchFamily="34" charset="0"/>
              </a:rPr>
              <a:t>– the best in personal security to keep data safe.</a:t>
            </a:r>
          </a:p>
          <a:p>
            <a:pPr marL="169863" indent="-169863">
              <a:buFont typeface="Arial" charset="0"/>
              <a:buChar char="•"/>
            </a:pPr>
            <a:r>
              <a:rPr lang="en-US" sz="1800" dirty="0">
                <a:solidFill>
                  <a:prstClr val="white"/>
                </a:solidFill>
                <a:latin typeface="Calibri" pitchFamily="34" charset="0"/>
              </a:rPr>
              <a:t>Easy-to-use </a:t>
            </a: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– no application installation</a:t>
            </a:r>
          </a:p>
          <a:p>
            <a:pPr marL="169863" indent="-169863">
              <a:buFont typeface="Arial" charset="0"/>
              <a:buChar char="•"/>
            </a:pPr>
            <a:r>
              <a:rPr lang="en-US" sz="1800" dirty="0">
                <a:solidFill>
                  <a:prstClr val="white"/>
                </a:solidFill>
                <a:latin typeface="Calibri" pitchFamily="34" charset="0"/>
              </a:rPr>
              <a:t>Superior password protection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800" dirty="0">
                <a:solidFill>
                  <a:prstClr val="white"/>
                </a:solidFill>
                <a:latin typeface="Calibri" pitchFamily="34" charset="0"/>
              </a:rPr>
              <a:t>Complex password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800" dirty="0">
                <a:solidFill>
                  <a:prstClr val="white"/>
                </a:solidFill>
                <a:latin typeface="Calibri" pitchFamily="34" charset="0"/>
              </a:rPr>
              <a:t>Locks after 10 attempts </a:t>
            </a:r>
          </a:p>
          <a:p>
            <a:r>
              <a:rPr lang="en-US" sz="1800" dirty="0">
                <a:solidFill>
                  <a:srgbClr val="FFC000"/>
                </a:solidFill>
                <a:latin typeface="Calibri" pitchFamily="34" charset="0"/>
              </a:rPr>
              <a:t>Now with </a:t>
            </a:r>
            <a:r>
              <a:rPr lang="en-US" sz="1800" dirty="0" err="1">
                <a:solidFill>
                  <a:srgbClr val="FFC000"/>
                </a:solidFill>
                <a:latin typeface="Calibri" pitchFamily="34" charset="0"/>
              </a:rPr>
              <a:t>USBtoCloud</a:t>
            </a:r>
            <a:r>
              <a:rPr lang="en-US" sz="1800" dirty="0">
                <a:solidFill>
                  <a:srgbClr val="FFC000"/>
                </a:solidFill>
                <a:latin typeface="Calibri" pitchFamily="34" charset="0"/>
              </a:rPr>
              <a:t> Software</a:t>
            </a: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, featuring file backup to Google Drive, Amazon S3, Microsoft OneDrive, Dropbox,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Box, OneDrive for Business or ShareFile.</a:t>
            </a:r>
          </a:p>
          <a:p>
            <a:pPr marL="169863" indent="-169863">
              <a:buFont typeface="Arial" charset="0"/>
              <a:buChar char="•"/>
            </a:pPr>
            <a:r>
              <a:rPr lang="en-US" sz="1800" dirty="0">
                <a:solidFill>
                  <a:srgbClr val="FFC000"/>
                </a:solidFill>
                <a:latin typeface="+mn-lt"/>
              </a:rPr>
              <a:t>Anti-Virus available through </a:t>
            </a:r>
            <a:r>
              <a:rPr lang="en-US" sz="1800" dirty="0" err="1">
                <a:solidFill>
                  <a:srgbClr val="FFC000"/>
                </a:solidFill>
                <a:latin typeface="+mn-lt"/>
              </a:rPr>
              <a:t>USBtoCloud</a:t>
            </a:r>
            <a:r>
              <a:rPr lang="en-US" sz="1800" dirty="0">
                <a:solidFill>
                  <a:srgbClr val="FFC000"/>
                </a:solidFill>
                <a:latin typeface="+mn-lt"/>
              </a:rPr>
              <a:t>™</a:t>
            </a:r>
          </a:p>
          <a:p>
            <a:pPr marL="169863" indent="-169863">
              <a:buFont typeface="Arial" charset="0"/>
              <a:buChar char="•"/>
            </a:pPr>
            <a:r>
              <a:rPr lang="en-US" sz="1800" dirty="0">
                <a:solidFill>
                  <a:prstClr val="white"/>
                </a:solidFill>
                <a:latin typeface="+mn-lt"/>
              </a:rPr>
              <a:t>Du</a:t>
            </a:r>
            <a:r>
              <a:rPr lang="en-US" sz="1800" dirty="0">
                <a:solidFill>
                  <a:prstClr val="white"/>
                </a:solidFill>
                <a:latin typeface="Calibri" pitchFamily="34" charset="0"/>
              </a:rPr>
              <a:t>rable Metal casing </a:t>
            </a:r>
          </a:p>
          <a:p>
            <a:pPr marL="169863" indent="-169863">
              <a:buFont typeface="Arial" charset="0"/>
              <a:buChar char="•"/>
            </a:pPr>
            <a:r>
              <a:rPr lang="en-US" sz="1800" dirty="0">
                <a:solidFill>
                  <a:prstClr val="white"/>
                </a:solidFill>
                <a:latin typeface="Calibri" pitchFamily="34" charset="0"/>
              </a:rPr>
              <a:t>USB 3.0, compatible with USB 2.0</a:t>
            </a:r>
          </a:p>
          <a:p>
            <a:pPr marL="169863" indent="-169863">
              <a:buFont typeface="Arial" charset="0"/>
              <a:buChar char="•"/>
            </a:pPr>
            <a:r>
              <a:rPr lang="en-US" sz="1800" dirty="0">
                <a:solidFill>
                  <a:prstClr val="white"/>
                </a:solidFill>
                <a:latin typeface="Calibri" pitchFamily="34" charset="0"/>
              </a:rPr>
              <a:t>Works interchangeably with Mac and Windows systems**</a:t>
            </a:r>
          </a:p>
          <a:p>
            <a:pPr marL="169863" indent="-169863">
              <a:buFont typeface="Arial" charset="0"/>
              <a:buChar char="•"/>
            </a:pPr>
            <a:r>
              <a:rPr lang="en-US" sz="1800" dirty="0">
                <a:solidFill>
                  <a:prstClr val="white"/>
                </a:solidFill>
                <a:latin typeface="Calibri" pitchFamily="34" charset="0"/>
              </a:rPr>
              <a:t>5 Year Warranty</a:t>
            </a:r>
          </a:p>
          <a:p>
            <a:pPr marL="169863" indent="-169863">
              <a:buFont typeface="Arial" charset="0"/>
              <a:buChar char="•"/>
            </a:pPr>
            <a:r>
              <a:rPr lang="en-US" sz="1800" dirty="0">
                <a:solidFill>
                  <a:prstClr val="white"/>
                </a:solidFill>
                <a:latin typeface="Calibri" pitchFamily="34" charset="0"/>
              </a:rPr>
              <a:t>8 - 64GB capacities</a:t>
            </a:r>
          </a:p>
          <a:p>
            <a:pPr marL="169863" indent="-169863">
              <a:buFont typeface="Arial" charset="0"/>
              <a:buChar char="•"/>
            </a:pPr>
            <a:r>
              <a:rPr lang="en-US" sz="1800" dirty="0">
                <a:solidFill>
                  <a:prstClr val="white"/>
                </a:solidFill>
                <a:latin typeface="Calibri" pitchFamily="34" charset="0"/>
              </a:rPr>
              <a:t>Customizable co-logo program</a:t>
            </a: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799360" y="1307529"/>
            <a:ext cx="5108587" cy="2541910"/>
          </a:xfrm>
          <a:prstGeom prst="roundRect">
            <a:avLst>
              <a:gd name="adj" fmla="val 3366"/>
            </a:avLst>
          </a:prstGeom>
          <a:solidFill>
            <a:srgbClr val="333333"/>
          </a:solidFill>
          <a:ln w="9525" algn="ctr">
            <a:noFill/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 descr="C:\Users\aewing\AppData\Local\Microsoft\Windows\Temporary Internet Files\Content.IE5\VW21KF5Y\DataTraveler_Locker_+_G3_Usage_Image_DTLPG3-usage-laptop-2_20_12_2013_23_2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32" y="1404451"/>
            <a:ext cx="4703760" cy="234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653782"/>
              </p:ext>
            </p:extLst>
          </p:nvPr>
        </p:nvGraphicFramePr>
        <p:xfrm>
          <a:off x="768117" y="4828849"/>
          <a:ext cx="4539612" cy="108663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900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1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6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48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USB 3.0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85" marR="877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Read*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85" marR="877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Write*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85" marR="8778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0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8GB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85" marR="877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80MB/s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85" marR="877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10MB/s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85" marR="8778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8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16GB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85" marR="877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135MB/s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85" marR="877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20MB/s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85" marR="8778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8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32GB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85" marR="877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135MB/s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85" marR="877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40MB/s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85" marR="8778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48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64GB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85" marR="877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135MB/s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85" marR="877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40MB/s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85" marR="8778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925" y="4131707"/>
            <a:ext cx="2423090" cy="457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86548" y="5971080"/>
            <a:ext cx="38893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+mn-lt"/>
              </a:rPr>
              <a:t>** </a:t>
            </a:r>
            <a:r>
              <a:rPr lang="en-US" sz="1200" b="1" dirty="0" err="1">
                <a:latin typeface="+mn-lt"/>
              </a:rPr>
              <a:t>USBtoCloud</a:t>
            </a:r>
            <a:r>
              <a:rPr lang="en-US" sz="1200" b="1" dirty="0">
                <a:latin typeface="+mn-lt"/>
              </a:rPr>
              <a:t> works with Windows only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85544" y="5971081"/>
            <a:ext cx="34748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+mn-lt"/>
              </a:rPr>
              <a:t>*Based on Internal Testing</a:t>
            </a:r>
          </a:p>
        </p:txBody>
      </p:sp>
    </p:spTree>
    <p:extLst>
      <p:ext uri="{BB962C8B-B14F-4D97-AF65-F5344CB8AC3E}">
        <p14:creationId xmlns:p14="http://schemas.microsoft.com/office/powerpoint/2010/main" val="64566795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Kingston.4.4.12">
  <a:themeElements>
    <a:clrScheme name="Kingston Custom Palette New">
      <a:dk1>
        <a:sysClr val="windowText" lastClr="000000"/>
      </a:dk1>
      <a:lt1>
        <a:srgbClr val="FFFFFF"/>
      </a:lt1>
      <a:dk2>
        <a:srgbClr val="17484F"/>
      </a:dk2>
      <a:lt2>
        <a:srgbClr val="507A97"/>
      </a:lt2>
      <a:accent1>
        <a:srgbClr val="CF0122"/>
      </a:accent1>
      <a:accent2>
        <a:srgbClr val="000000"/>
      </a:accent2>
      <a:accent3>
        <a:srgbClr val="532D87"/>
      </a:accent3>
      <a:accent4>
        <a:srgbClr val="BFBFBF"/>
      </a:accent4>
      <a:accent5>
        <a:srgbClr val="560A12"/>
      </a:accent5>
      <a:accent6>
        <a:srgbClr val="595959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24192</TotalTime>
  <Words>1954</Words>
  <Application>Microsoft Office PowerPoint</Application>
  <PresentationFormat>Vlastní</PresentationFormat>
  <Paragraphs>469</Paragraphs>
  <Slides>23</Slides>
  <Notes>14</Notes>
  <HiddenSlides>6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33" baseType="lpstr">
      <vt:lpstr>ＭＳ Ｐゴシック</vt:lpstr>
      <vt:lpstr>Arial</vt:lpstr>
      <vt:lpstr>Arial (Headings)</vt:lpstr>
      <vt:lpstr>Calibri</vt:lpstr>
      <vt:lpstr>Lucida Grande</vt:lpstr>
      <vt:lpstr>Tahoma</vt:lpstr>
      <vt:lpstr>Times New Roman</vt:lpstr>
      <vt:lpstr>Verdana</vt:lpstr>
      <vt:lpstr>Wingdings</vt:lpstr>
      <vt:lpstr>Kingston.4.4.12</vt:lpstr>
      <vt:lpstr>Prezentace aplikace PowerPoint</vt:lpstr>
      <vt:lpstr>Cesty k Data loss prevention a jejich cena</vt:lpstr>
      <vt:lpstr>Šifrování - cesta jak nejlevněji zabezpečit data</vt:lpstr>
      <vt:lpstr>Šifrování digitálních médií chrání data v pohybu</vt:lpstr>
      <vt:lpstr>Možnosti politiky, které by měly organizace zvážit</vt:lpstr>
      <vt:lpstr>Šifrovaná USB jsou kompatibilní s  endpoint security</vt:lpstr>
      <vt:lpstr>Prezentace aplikace PowerPoint</vt:lpstr>
      <vt:lpstr>Prezentace aplikace PowerPoint</vt:lpstr>
      <vt:lpstr>DT Locker+G3: Snadná ochrana citlivých dat</vt:lpstr>
      <vt:lpstr>Common Features for the DT4000G2 &amp; DTVP30</vt:lpstr>
      <vt:lpstr>Prezentace aplikace PowerPoint</vt:lpstr>
      <vt:lpstr>DataTraveler 4000G2: FIPS 140-2 Level 3</vt:lpstr>
      <vt:lpstr>Vault Privacy 3.0: Strong Security for Enterprise</vt:lpstr>
      <vt:lpstr>SafeConsole Management Software</vt:lpstr>
      <vt:lpstr>SafeConsole Management Software</vt:lpstr>
      <vt:lpstr>DataTraveler 2000: Keypad Drive</vt:lpstr>
      <vt:lpstr>Prezentace aplikace PowerPoint</vt:lpstr>
      <vt:lpstr>IronKey S250, D250</vt:lpstr>
      <vt:lpstr>IronKey S1000</vt:lpstr>
      <vt:lpstr>IronKey D300</vt:lpstr>
      <vt:lpstr>Basic and Enterprise Drives  </vt:lpstr>
      <vt:lpstr>Ironkey EMS </vt:lpstr>
      <vt:lpstr> 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Kingston Technology</dc:title>
  <dc:creator>Trina Werkema</dc:creator>
  <cp:lastModifiedBy>Jakub Mazal</cp:lastModifiedBy>
  <cp:revision>718</cp:revision>
  <cp:lastPrinted>2012-06-26T17:02:35Z</cp:lastPrinted>
  <dcterms:created xsi:type="dcterms:W3CDTF">2012-04-20T01:06:21Z</dcterms:created>
  <dcterms:modified xsi:type="dcterms:W3CDTF">2017-06-13T08:19:50Z</dcterms:modified>
</cp:coreProperties>
</file>